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3"/>
  </p:notesMasterIdLst>
  <p:sldIdLst>
    <p:sldId id="262" r:id="rId2"/>
    <p:sldId id="285" r:id="rId3"/>
    <p:sldId id="311" r:id="rId4"/>
    <p:sldId id="298" r:id="rId5"/>
    <p:sldId id="287" r:id="rId6"/>
    <p:sldId id="304" r:id="rId7"/>
    <p:sldId id="290" r:id="rId8"/>
    <p:sldId id="297" r:id="rId9"/>
    <p:sldId id="305" r:id="rId10"/>
    <p:sldId id="296" r:id="rId11"/>
    <p:sldId id="306" r:id="rId12"/>
    <p:sldId id="270" r:id="rId13"/>
    <p:sldId id="291" r:id="rId14"/>
    <p:sldId id="282" r:id="rId15"/>
    <p:sldId id="307" r:id="rId16"/>
    <p:sldId id="275" r:id="rId17"/>
    <p:sldId id="309" r:id="rId18"/>
    <p:sldId id="293" r:id="rId19"/>
    <p:sldId id="280" r:id="rId20"/>
    <p:sldId id="294" r:id="rId21"/>
    <p:sldId id="299"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8F335D-2785-F24E-A1A5-B9CE82D62207}">
          <p14:sldIdLst>
            <p14:sldId id="262"/>
            <p14:sldId id="285"/>
            <p14:sldId id="311"/>
          </p14:sldIdLst>
        </p14:section>
        <p14:section name="Summary Section" id="{A3945B70-C9E7-584A-9CB5-BBE8D3AFEDB4}">
          <p14:sldIdLst>
            <p14:sldId id="298"/>
            <p14:sldId id="287"/>
            <p14:sldId id="304"/>
            <p14:sldId id="290"/>
          </p14:sldIdLst>
        </p14:section>
        <p14:section name="Section 1" id="{DC6FAEDB-D3EF-FC4A-94E5-30A3504C500A}">
          <p14:sldIdLst/>
        </p14:section>
        <p14:section name="Section 1" id="{471E4670-9846-7A42-960A-F111188E12BB}">
          <p14:sldIdLst>
            <p14:sldId id="297"/>
            <p14:sldId id="305"/>
            <p14:sldId id="296"/>
            <p14:sldId id="306"/>
          </p14:sldIdLst>
        </p14:section>
        <p14:section name="Summary Section" id="{21559454-ABA1-4E45-AC31-EE949C298A1F}">
          <p14:sldIdLst/>
        </p14:section>
        <p14:section name="Section 1" id="{D4B9D847-918E-9F48-BCF6-9F806EA94929}">
          <p14:sldIdLst/>
        </p14:section>
        <p14:section name="Downtown Water System Process" id="{34BF7B53-A74E-4246-9DD6-F5F51C39F156}">
          <p14:sldIdLst/>
        </p14:section>
        <p14:section name="CCR Water System Process" id="{21A5D160-42B0-2448-8ABE-0AD7BDE90497}">
          <p14:sldIdLst>
            <p14:sldId id="270"/>
            <p14:sldId id="291"/>
            <p14:sldId id="282"/>
            <p14:sldId id="307"/>
            <p14:sldId id="275"/>
            <p14:sldId id="309"/>
            <p14:sldId id="293"/>
            <p14:sldId id="280"/>
            <p14:sldId id="294"/>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E4C"/>
    <a:srgbClr val="50637C"/>
    <a:srgbClr val="0081C0"/>
    <a:srgbClr val="5C7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1"/>
    <p:restoredTop sz="94672"/>
  </p:normalViewPr>
  <p:slideViewPr>
    <p:cSldViewPr snapToGrid="0">
      <p:cViewPr>
        <p:scale>
          <a:sx n="155" d="100"/>
          <a:sy n="155" d="100"/>
        </p:scale>
        <p:origin x="472" y="73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800" dirty="0">
                <a:latin typeface="+mj-lt"/>
              </a:rPr>
              <a:t>Total Capacity: 3,664,800 GPD</a:t>
            </a:r>
          </a:p>
        </c:rich>
      </c:tx>
      <c:layout>
        <c:manualLayout>
          <c:xMode val="edge"/>
          <c:yMode val="edge"/>
          <c:x val="0.15133097509023069"/>
          <c:y val="0"/>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Capacity 3,664,800 GPD/Day</c:v>
                </c:pt>
              </c:strCache>
            </c:strRef>
          </c:tx>
          <c:spPr>
            <a:ln w="31750">
              <a:solidFill>
                <a:schemeClr val="tx1"/>
              </a:solidFill>
            </a:ln>
          </c:spPr>
          <c:dPt>
            <c:idx val="0"/>
            <c:bubble3D val="0"/>
            <c:spPr>
              <a:solidFill>
                <a:schemeClr val="accent2"/>
              </a:solidFill>
              <a:ln w="31750">
                <a:solidFill>
                  <a:schemeClr val="tx1"/>
                </a:solidFill>
              </a:ln>
              <a:effectLst>
                <a:outerShdw blurRad="88900" sx="102000" sy="102000" algn="ctr" rotWithShape="0">
                  <a:prstClr val="black">
                    <a:alpha val="10000"/>
                  </a:prstClr>
                </a:outerShdw>
              </a:effectLst>
              <a:scene3d>
                <a:camera prst="orthographicFront"/>
                <a:lightRig rig="threePt" dir="t"/>
              </a:scene3d>
              <a:sp3d contourW="31750">
                <a:bevelT w="127000" h="127000"/>
                <a:bevelB w="127000" h="127000"/>
                <a:contourClr>
                  <a:schemeClr val="tx1"/>
                </a:contourClr>
              </a:sp3d>
            </c:spPr>
            <c:extLst>
              <c:ext xmlns:c16="http://schemas.microsoft.com/office/drawing/2014/chart" uri="{C3380CC4-5D6E-409C-BE32-E72D297353CC}">
                <c16:uniqueId val="{00000003-2AE7-8C45-AD6C-5F48972D913E}"/>
              </c:ext>
            </c:extLst>
          </c:dPt>
          <c:dPt>
            <c:idx val="1"/>
            <c:bubble3D val="0"/>
            <c:spPr>
              <a:solidFill>
                <a:schemeClr val="accent4"/>
              </a:solidFill>
              <a:ln w="31750">
                <a:solidFill>
                  <a:schemeClr val="tx1"/>
                </a:solidFill>
              </a:ln>
              <a:effectLst>
                <a:outerShdw blurRad="88900" sx="102000" sy="102000" algn="ctr" rotWithShape="0">
                  <a:prstClr val="black">
                    <a:alpha val="10000"/>
                  </a:prstClr>
                </a:outerShdw>
              </a:effectLst>
              <a:scene3d>
                <a:camera prst="orthographicFront"/>
                <a:lightRig rig="threePt" dir="t"/>
              </a:scene3d>
              <a:sp3d contourW="31750">
                <a:bevelT w="127000" h="127000"/>
                <a:bevelB w="127000" h="127000"/>
                <a:contourClr>
                  <a:schemeClr val="tx1"/>
                </a:contourClr>
              </a:sp3d>
            </c:spPr>
            <c:extLst>
              <c:ext xmlns:c16="http://schemas.microsoft.com/office/drawing/2014/chart" uri="{C3380CC4-5D6E-409C-BE32-E72D297353CC}">
                <c16:uniqueId val="{00000004-2AE7-8C45-AD6C-5F48972D913E}"/>
              </c:ext>
            </c:extLst>
          </c:dPt>
          <c:dPt>
            <c:idx val="2"/>
            <c:bubble3D val="0"/>
            <c:spPr>
              <a:solidFill>
                <a:schemeClr val="accent6"/>
              </a:solidFill>
              <a:ln w="31750">
                <a:solidFill>
                  <a:schemeClr val="tx1"/>
                </a:solidFill>
              </a:ln>
              <a:effectLst>
                <a:outerShdw blurRad="88900" sx="102000" sy="102000" algn="ctr" rotWithShape="0">
                  <a:prstClr val="black">
                    <a:alpha val="10000"/>
                  </a:prstClr>
                </a:outerShdw>
              </a:effectLst>
              <a:scene3d>
                <a:camera prst="orthographicFront"/>
                <a:lightRig rig="threePt" dir="t"/>
              </a:scene3d>
              <a:sp3d contourW="31750">
                <a:bevelT w="127000" h="127000"/>
                <a:bevelB w="127000" h="127000"/>
                <a:contourClr>
                  <a:schemeClr val="tx1"/>
                </a:contourClr>
              </a:sp3d>
            </c:spPr>
            <c:extLst>
              <c:ext xmlns:c16="http://schemas.microsoft.com/office/drawing/2014/chart" uri="{C3380CC4-5D6E-409C-BE32-E72D297353CC}">
                <c16:uniqueId val="{00000005-2AE7-8C45-AD6C-5F48972D913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AE7-8C45-AD6C-5F48972D913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2AE7-8C45-AD6C-5F48972D913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2AE7-8C45-AD6C-5F48972D913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Well 1</c:v>
                </c:pt>
                <c:pt idx="1">
                  <c:v>Well 2</c:v>
                </c:pt>
                <c:pt idx="2">
                  <c:v>Well 3</c:v>
                </c:pt>
              </c:strCache>
            </c:strRef>
          </c:cat>
          <c:val>
            <c:numRef>
              <c:f>Sheet1!$B$2:$B$4</c:f>
              <c:numCache>
                <c:formatCode>#,##0</c:formatCode>
                <c:ptCount val="3"/>
                <c:pt idx="0">
                  <c:v>136800</c:v>
                </c:pt>
                <c:pt idx="1">
                  <c:v>360000</c:v>
                </c:pt>
                <c:pt idx="2">
                  <c:v>3168000</c:v>
                </c:pt>
              </c:numCache>
            </c:numRef>
          </c:val>
          <c:extLst>
            <c:ext xmlns:c16="http://schemas.microsoft.com/office/drawing/2014/chart" uri="{C3380CC4-5D6E-409C-BE32-E72D297353CC}">
              <c16:uniqueId val="{00000000-2AE7-8C45-AD6C-5F48972D913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800" dirty="0">
                <a:latin typeface="+mj-lt"/>
              </a:rPr>
              <a:t>Total Capacity: 8,591,040 GPD</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Capacity: 8,591,040 GPD</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8AD5-DF4C-BF0B-188C8FBFB743}"/>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AD5-DF4C-BF0B-188C8FBFB743}"/>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8AD5-DF4C-BF0B-188C8FBFB743}"/>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AD5-DF4C-BF0B-188C8FBFB743}"/>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fld id="{78632944-2753-9843-AA2B-C0B44691BD42}" type="CATEGORYNAME">
                      <a:rPr lang="en-US" smtClean="0"/>
                      <a:pPr>
                        <a:defRPr/>
                      </a:pPr>
                      <a:t>[CATEGORY NAME]</a:t>
                    </a:fld>
                    <a:r>
                      <a:rPr lang="en-US" dirty="0"/>
                      <a:t> </a:t>
                    </a:r>
                  </a:p>
                  <a:p>
                    <a:pPr>
                      <a:defRPr/>
                    </a:pPr>
                    <a:r>
                      <a:rPr lang="en-US" dirty="0"/>
                      <a:t>25%</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AD5-DF4C-BF0B-188C8FBFB743}"/>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r>
                      <a:rPr lang="en-US" dirty="0"/>
                      <a:t>Well</a:t>
                    </a:r>
                    <a:r>
                      <a:rPr lang="en-US" baseline="0" dirty="0"/>
                      <a:t> 2</a:t>
                    </a:r>
                  </a:p>
                  <a:p>
                    <a:pPr>
                      <a:defRPr>
                        <a:solidFill>
                          <a:schemeClr val="accent2"/>
                        </a:solidFill>
                      </a:defRPr>
                    </a:pPr>
                    <a:r>
                      <a:rPr lang="en-US" baseline="0" dirty="0"/>
                      <a:t>17%</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D5-DF4C-BF0B-188C8FBFB743}"/>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fld id="{F38AB12C-86B1-ED40-8450-15747F885CE0}" type="CATEGORYNAME">
                      <a:rPr lang="en-US" smtClean="0"/>
                      <a:pPr>
                        <a:defRPr>
                          <a:solidFill>
                            <a:schemeClr val="accent2"/>
                          </a:solidFill>
                        </a:defRPr>
                      </a:pPr>
                      <a:t>[CATEGORY NAME]</a:t>
                    </a:fld>
                    <a:endParaRPr lang="en-US" dirty="0"/>
                  </a:p>
                  <a:p>
                    <a:pPr>
                      <a:defRPr>
                        <a:solidFill>
                          <a:schemeClr val="accent2"/>
                        </a:solidFill>
                      </a:defRPr>
                    </a:pPr>
                    <a:r>
                      <a:rPr lang="en-US" dirty="0"/>
                      <a:t>28%</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AD5-DF4C-BF0B-188C8FBFB743}"/>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fld id="{2DA5B02A-A814-C546-B4E1-C24C78D9D093}" type="CATEGORYNAME">
                      <a:rPr lang="en-US" smtClean="0"/>
                      <a:pPr>
                        <a:defRPr>
                          <a:solidFill>
                            <a:schemeClr val="accent2"/>
                          </a:solidFill>
                        </a:defRPr>
                      </a:pPr>
                      <a:t>[CATEGORY NAME]</a:t>
                    </a:fld>
                    <a:endParaRPr lang="en-US" dirty="0"/>
                  </a:p>
                  <a:p>
                    <a:pPr>
                      <a:defRPr>
                        <a:solidFill>
                          <a:schemeClr val="accent2"/>
                        </a:solidFill>
                      </a:defRPr>
                    </a:pPr>
                    <a:r>
                      <a:rPr lang="en-US" dirty="0"/>
                      <a:t>35%</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D5-DF4C-BF0B-188C8FBFB743}"/>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Well 1</c:v>
                </c:pt>
                <c:pt idx="1">
                  <c:v>Well 2</c:v>
                </c:pt>
                <c:pt idx="2">
                  <c:v>Well 3</c:v>
                </c:pt>
                <c:pt idx="3">
                  <c:v>Well 4</c:v>
                </c:pt>
              </c:strCache>
            </c:strRef>
          </c:cat>
          <c:val>
            <c:numRef>
              <c:f>Sheet1!$B$2:$B$5</c:f>
              <c:numCache>
                <c:formatCode>_(* #,##0_);_(* \(#,##0\);_(* "-"??_);_(@_)</c:formatCode>
                <c:ptCount val="4"/>
                <c:pt idx="0">
                  <c:v>2160000</c:v>
                </c:pt>
                <c:pt idx="1">
                  <c:v>1440000</c:v>
                </c:pt>
                <c:pt idx="2">
                  <c:v>2376000</c:v>
                </c:pt>
                <c:pt idx="3">
                  <c:v>2615040</c:v>
                </c:pt>
              </c:numCache>
            </c:numRef>
          </c:val>
          <c:extLst>
            <c:ext xmlns:c16="http://schemas.microsoft.com/office/drawing/2014/chart" uri="{C3380CC4-5D6E-409C-BE32-E72D297353CC}">
              <c16:uniqueId val="{00000000-8AD5-DF4C-BF0B-188C8FBFB74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5E3B9-8E92-4009-BF85-01671E92C6CB}" type="doc">
      <dgm:prSet loTypeId="urn:microsoft.com/office/officeart/2005/8/layout/matrix3" loCatId="matrix" qsTypeId="urn:microsoft.com/office/officeart/2005/8/quickstyle/simple5" qsCatId="simple" csTypeId="urn:microsoft.com/office/officeart/2005/8/colors/colorful2" csCatId="colorful" phldr="1"/>
      <dgm:spPr/>
      <dgm:t>
        <a:bodyPr/>
        <a:lstStyle/>
        <a:p>
          <a:endParaRPr lang="en-US"/>
        </a:p>
      </dgm:t>
    </dgm:pt>
    <dgm:pt modelId="{4A2F3E2B-2697-4AFF-BB74-E70CF094EE13}">
      <dgm:prSet custT="1"/>
      <dgm:spPr/>
      <dgm:t>
        <a:bodyPr/>
        <a:lstStyle/>
        <a:p>
          <a:r>
            <a:rPr lang="en-US" sz="1050" dirty="0">
              <a:latin typeface="+mj-lt"/>
            </a:rPr>
            <a:t>General water system overview; City of Fulshear water plants:</a:t>
          </a:r>
        </a:p>
        <a:p>
          <a:r>
            <a:rPr lang="en-US" sz="1050" dirty="0">
              <a:latin typeface="+mj-lt"/>
            </a:rPr>
            <a:t>Richard Weatherly, PE</a:t>
          </a:r>
        </a:p>
        <a:p>
          <a:r>
            <a:rPr lang="en-US" sz="1050" dirty="0">
              <a:latin typeface="+mj-lt"/>
            </a:rPr>
            <a:t>FNI</a:t>
          </a:r>
        </a:p>
      </dgm:t>
    </dgm:pt>
    <dgm:pt modelId="{E2D8B165-C66B-400D-BA04-18F66DFB61EF}" type="parTrans" cxnId="{75DCB7FC-1A02-4232-AB6B-0C13DE1EF8D8}">
      <dgm:prSet/>
      <dgm:spPr/>
      <dgm:t>
        <a:bodyPr/>
        <a:lstStyle/>
        <a:p>
          <a:endParaRPr lang="en-US"/>
        </a:p>
      </dgm:t>
    </dgm:pt>
    <dgm:pt modelId="{95E9F1C4-2EB4-475D-A229-72AD20DF71F9}" type="sibTrans" cxnId="{75DCB7FC-1A02-4232-AB6B-0C13DE1EF8D8}">
      <dgm:prSet/>
      <dgm:spPr/>
      <dgm:t>
        <a:bodyPr/>
        <a:lstStyle/>
        <a:p>
          <a:endParaRPr lang="en-US"/>
        </a:p>
      </dgm:t>
    </dgm:pt>
    <dgm:pt modelId="{88F4D08E-5B63-472D-AB4B-24F82CF24BB7}">
      <dgm:prSet custT="1"/>
      <dgm:spPr/>
      <dgm:t>
        <a:bodyPr/>
        <a:lstStyle/>
        <a:p>
          <a:r>
            <a:rPr lang="en-US" sz="1000" dirty="0">
              <a:latin typeface="+mj-lt"/>
            </a:rPr>
            <a:t>Water System Summaries/</a:t>
          </a:r>
        </a:p>
        <a:p>
          <a:r>
            <a:rPr lang="en-US" sz="1000" dirty="0">
              <a:latin typeface="+mj-lt"/>
            </a:rPr>
            <a:t>Summer demand</a:t>
          </a:r>
        </a:p>
        <a:p>
          <a:r>
            <a:rPr lang="en-US" sz="1000" dirty="0">
              <a:latin typeface="+mj-lt"/>
            </a:rPr>
            <a:t>Mark Yentzen</a:t>
          </a:r>
        </a:p>
        <a:p>
          <a:r>
            <a:rPr lang="en-US" sz="1000" dirty="0">
              <a:latin typeface="+mj-lt"/>
            </a:rPr>
            <a:t>Inframark</a:t>
          </a:r>
        </a:p>
        <a:p>
          <a:r>
            <a:rPr lang="en-US" sz="1000" dirty="0">
              <a:latin typeface="+mj-lt"/>
            </a:rPr>
            <a:t>John Gilroy, PE</a:t>
          </a:r>
        </a:p>
        <a:p>
          <a:r>
            <a:rPr lang="en-US" sz="1000" i="0" dirty="0">
              <a:effectLst/>
              <a:latin typeface="+mj-lt"/>
              <a:ea typeface="Times New Roman" panose="02020603050405020304" pitchFamily="18" charset="0"/>
              <a:cs typeface="Times New Roman" panose="02020603050405020304" pitchFamily="18" charset="0"/>
            </a:rPr>
            <a:t>Baird Gilroy &amp; Dixon, LLC</a:t>
          </a:r>
          <a:endParaRPr lang="en-US" sz="1000" i="0" dirty="0">
            <a:latin typeface="+mj-lt"/>
          </a:endParaRPr>
        </a:p>
      </dgm:t>
    </dgm:pt>
    <dgm:pt modelId="{F9EB9A3F-DD65-4D0A-970A-AC1019892963}" type="parTrans" cxnId="{DCB9EBC0-BF70-4548-9C9B-D82C4517FF03}">
      <dgm:prSet/>
      <dgm:spPr/>
      <dgm:t>
        <a:bodyPr/>
        <a:lstStyle/>
        <a:p>
          <a:endParaRPr lang="en-US"/>
        </a:p>
      </dgm:t>
    </dgm:pt>
    <dgm:pt modelId="{C56B7947-FD59-40BA-B27A-06B0EDFAB431}" type="sibTrans" cxnId="{DCB9EBC0-BF70-4548-9C9B-D82C4517FF03}">
      <dgm:prSet/>
      <dgm:spPr/>
      <dgm:t>
        <a:bodyPr/>
        <a:lstStyle/>
        <a:p>
          <a:endParaRPr lang="en-US"/>
        </a:p>
      </dgm:t>
    </dgm:pt>
    <dgm:pt modelId="{0A73FA44-390A-40E4-8883-86D08B8D364A}">
      <dgm:prSet/>
      <dgm:spPr/>
      <dgm:t>
        <a:bodyPr/>
        <a:lstStyle/>
        <a:p>
          <a:r>
            <a:rPr lang="en-US" dirty="0">
              <a:latin typeface="+mj-lt"/>
            </a:rPr>
            <a:t>Planned Improvements</a:t>
          </a:r>
        </a:p>
        <a:p>
          <a:r>
            <a:rPr lang="en-US" dirty="0">
              <a:latin typeface="+mj-lt"/>
            </a:rPr>
            <a:t>Richard Weatherly, PE</a:t>
          </a:r>
        </a:p>
        <a:p>
          <a:r>
            <a:rPr lang="en-US" dirty="0">
              <a:latin typeface="+mj-lt"/>
            </a:rPr>
            <a:t>FNI</a:t>
          </a:r>
        </a:p>
      </dgm:t>
    </dgm:pt>
    <dgm:pt modelId="{69392C0A-5BE2-458F-9425-948ED7598CAD}" type="parTrans" cxnId="{A8FA3B21-6A2B-46C1-8E8D-474D954A870D}">
      <dgm:prSet/>
      <dgm:spPr/>
      <dgm:t>
        <a:bodyPr/>
        <a:lstStyle/>
        <a:p>
          <a:endParaRPr lang="en-US"/>
        </a:p>
      </dgm:t>
    </dgm:pt>
    <dgm:pt modelId="{4D11C887-E636-451A-9E52-A1A18CD5038B}" type="sibTrans" cxnId="{A8FA3B21-6A2B-46C1-8E8D-474D954A870D}">
      <dgm:prSet/>
      <dgm:spPr/>
      <dgm:t>
        <a:bodyPr/>
        <a:lstStyle/>
        <a:p>
          <a:endParaRPr lang="en-US"/>
        </a:p>
      </dgm:t>
    </dgm:pt>
    <dgm:pt modelId="{9C487596-A5C7-41F3-84A2-45D8B02A4D72}">
      <dgm:prSet/>
      <dgm:spPr/>
      <dgm:t>
        <a:bodyPr/>
        <a:lstStyle/>
        <a:p>
          <a:r>
            <a:rPr lang="en-US" dirty="0">
              <a:latin typeface="+mj-lt"/>
            </a:rPr>
            <a:t>Water Incident; Monday, August 21</a:t>
          </a:r>
        </a:p>
        <a:p>
          <a:r>
            <a:rPr lang="en-US" dirty="0">
              <a:latin typeface="+mj-lt"/>
            </a:rPr>
            <a:t>Mark Yentzen</a:t>
          </a:r>
        </a:p>
        <a:p>
          <a:r>
            <a:rPr lang="en-US" dirty="0">
              <a:latin typeface="+mj-lt"/>
            </a:rPr>
            <a:t>Inframark</a:t>
          </a:r>
        </a:p>
      </dgm:t>
    </dgm:pt>
    <dgm:pt modelId="{A48D1FA9-D4BB-4AE6-8989-EE38E604E5C7}" type="parTrans" cxnId="{8144971E-C49A-49AF-B227-A4CF6654CC9B}">
      <dgm:prSet/>
      <dgm:spPr/>
      <dgm:t>
        <a:bodyPr/>
        <a:lstStyle/>
        <a:p>
          <a:endParaRPr lang="en-US"/>
        </a:p>
      </dgm:t>
    </dgm:pt>
    <dgm:pt modelId="{57F6B430-2571-4006-A8FE-E2F2E5E4030E}" type="sibTrans" cxnId="{8144971E-C49A-49AF-B227-A4CF6654CC9B}">
      <dgm:prSet/>
      <dgm:spPr/>
      <dgm:t>
        <a:bodyPr/>
        <a:lstStyle/>
        <a:p>
          <a:endParaRPr lang="en-US"/>
        </a:p>
      </dgm:t>
    </dgm:pt>
    <dgm:pt modelId="{F6423AFF-166A-A945-86BC-C47DEBE73FF1}" type="pres">
      <dgm:prSet presAssocID="{7195E3B9-8E92-4009-BF85-01671E92C6CB}" presName="matrix" presStyleCnt="0">
        <dgm:presLayoutVars>
          <dgm:chMax val="1"/>
          <dgm:dir/>
          <dgm:resizeHandles val="exact"/>
        </dgm:presLayoutVars>
      </dgm:prSet>
      <dgm:spPr/>
    </dgm:pt>
    <dgm:pt modelId="{40897D72-7962-C243-885D-74D0FBAAD9CB}" type="pres">
      <dgm:prSet presAssocID="{7195E3B9-8E92-4009-BF85-01671E92C6CB}" presName="diamond" presStyleLbl="bgShp" presStyleIdx="0" presStyleCnt="1" custLinFactNeighborY="-1464"/>
      <dgm:spPr/>
    </dgm:pt>
    <dgm:pt modelId="{E08FDEAD-8950-9F44-B0B0-88AA8289CC5C}" type="pres">
      <dgm:prSet presAssocID="{7195E3B9-8E92-4009-BF85-01671E92C6CB}" presName="quad1" presStyleLbl="node1" presStyleIdx="0" presStyleCnt="4" custScaleX="110923" custScaleY="110702" custLinFactNeighborX="-9506" custLinFactNeighborY="-8983">
        <dgm:presLayoutVars>
          <dgm:chMax val="0"/>
          <dgm:chPref val="0"/>
          <dgm:bulletEnabled val="1"/>
        </dgm:presLayoutVars>
      </dgm:prSet>
      <dgm:spPr/>
    </dgm:pt>
    <dgm:pt modelId="{A09BD8F8-C090-4F4C-B571-A40FE8FFFB6F}" type="pres">
      <dgm:prSet presAssocID="{7195E3B9-8E92-4009-BF85-01671E92C6CB}" presName="quad2" presStyleLbl="node1" presStyleIdx="1" presStyleCnt="4" custScaleX="111264" custScaleY="109644" custLinFactNeighborX="-528" custLinFactNeighborY="-8455">
        <dgm:presLayoutVars>
          <dgm:chMax val="0"/>
          <dgm:chPref val="0"/>
          <dgm:bulletEnabled val="1"/>
        </dgm:presLayoutVars>
      </dgm:prSet>
      <dgm:spPr/>
    </dgm:pt>
    <dgm:pt modelId="{0F4554C0-02EB-7F4D-861F-EDCCB05E1E2B}" type="pres">
      <dgm:prSet presAssocID="{7195E3B9-8E92-4009-BF85-01671E92C6CB}" presName="quad3" presStyleLbl="node1" presStyleIdx="2" presStyleCnt="4" custScaleX="111021" custScaleY="113508" custLinFactX="6757" custLinFactNeighborX="100000" custLinFactNeighborY="17479">
        <dgm:presLayoutVars>
          <dgm:chMax val="0"/>
          <dgm:chPref val="0"/>
          <dgm:bulletEnabled val="1"/>
        </dgm:presLayoutVars>
      </dgm:prSet>
      <dgm:spPr/>
    </dgm:pt>
    <dgm:pt modelId="{4FB7813D-F467-C74C-9444-F56EA32DE26C}" type="pres">
      <dgm:prSet presAssocID="{7195E3B9-8E92-4009-BF85-01671E92C6CB}" presName="quad4" presStyleLbl="node1" presStyleIdx="3" presStyleCnt="4" custScaleX="107145" custScaleY="112344" custLinFactX="-15254" custLinFactNeighborX="-100000" custLinFactNeighborY="18187">
        <dgm:presLayoutVars>
          <dgm:chMax val="0"/>
          <dgm:chPref val="0"/>
          <dgm:bulletEnabled val="1"/>
        </dgm:presLayoutVars>
      </dgm:prSet>
      <dgm:spPr/>
    </dgm:pt>
  </dgm:ptLst>
  <dgm:cxnLst>
    <dgm:cxn modelId="{8144971E-C49A-49AF-B227-A4CF6654CC9B}" srcId="{7195E3B9-8E92-4009-BF85-01671E92C6CB}" destId="{9C487596-A5C7-41F3-84A2-45D8B02A4D72}" srcOrd="3" destOrd="0" parTransId="{A48D1FA9-D4BB-4AE6-8989-EE38E604E5C7}" sibTransId="{57F6B430-2571-4006-A8FE-E2F2E5E4030E}"/>
    <dgm:cxn modelId="{A8FA3B21-6A2B-46C1-8E8D-474D954A870D}" srcId="{7195E3B9-8E92-4009-BF85-01671E92C6CB}" destId="{0A73FA44-390A-40E4-8883-86D08B8D364A}" srcOrd="2" destOrd="0" parTransId="{69392C0A-5BE2-458F-9425-948ED7598CAD}" sibTransId="{4D11C887-E636-451A-9E52-A1A18CD5038B}"/>
    <dgm:cxn modelId="{5B69A03D-5D92-F541-99F4-973F4A105637}" type="presOf" srcId="{0A73FA44-390A-40E4-8883-86D08B8D364A}" destId="{0F4554C0-02EB-7F4D-861F-EDCCB05E1E2B}" srcOrd="0" destOrd="0" presId="urn:microsoft.com/office/officeart/2005/8/layout/matrix3"/>
    <dgm:cxn modelId="{F8215358-25D8-A34A-89C6-0C69311B5FBE}" type="presOf" srcId="{88F4D08E-5B63-472D-AB4B-24F82CF24BB7}" destId="{A09BD8F8-C090-4F4C-B571-A40FE8FFFB6F}" srcOrd="0" destOrd="0" presId="urn:microsoft.com/office/officeart/2005/8/layout/matrix3"/>
    <dgm:cxn modelId="{91F9A2BB-91E9-884B-BA9D-6FDE11770FB2}" type="presOf" srcId="{4A2F3E2B-2697-4AFF-BB74-E70CF094EE13}" destId="{E08FDEAD-8950-9F44-B0B0-88AA8289CC5C}" srcOrd="0" destOrd="0" presId="urn:microsoft.com/office/officeart/2005/8/layout/matrix3"/>
    <dgm:cxn modelId="{DCB9EBC0-BF70-4548-9C9B-D82C4517FF03}" srcId="{7195E3B9-8E92-4009-BF85-01671E92C6CB}" destId="{88F4D08E-5B63-472D-AB4B-24F82CF24BB7}" srcOrd="1" destOrd="0" parTransId="{F9EB9A3F-DD65-4D0A-970A-AC1019892963}" sibTransId="{C56B7947-FD59-40BA-B27A-06B0EDFAB431}"/>
    <dgm:cxn modelId="{6D1042D3-197D-BF45-95FE-AC983E11C242}" type="presOf" srcId="{7195E3B9-8E92-4009-BF85-01671E92C6CB}" destId="{F6423AFF-166A-A945-86BC-C47DEBE73FF1}" srcOrd="0" destOrd="0" presId="urn:microsoft.com/office/officeart/2005/8/layout/matrix3"/>
    <dgm:cxn modelId="{53AD5FE6-B5C6-0B43-A91B-275BDE18C3FF}" type="presOf" srcId="{9C487596-A5C7-41F3-84A2-45D8B02A4D72}" destId="{4FB7813D-F467-C74C-9444-F56EA32DE26C}" srcOrd="0" destOrd="0" presId="urn:microsoft.com/office/officeart/2005/8/layout/matrix3"/>
    <dgm:cxn modelId="{75DCB7FC-1A02-4232-AB6B-0C13DE1EF8D8}" srcId="{7195E3B9-8E92-4009-BF85-01671E92C6CB}" destId="{4A2F3E2B-2697-4AFF-BB74-E70CF094EE13}" srcOrd="0" destOrd="0" parTransId="{E2D8B165-C66B-400D-BA04-18F66DFB61EF}" sibTransId="{95E9F1C4-2EB4-475D-A229-72AD20DF71F9}"/>
    <dgm:cxn modelId="{30A7D92B-2DDD-214E-9473-BBD154B0E24F}" type="presParOf" srcId="{F6423AFF-166A-A945-86BC-C47DEBE73FF1}" destId="{40897D72-7962-C243-885D-74D0FBAAD9CB}" srcOrd="0" destOrd="0" presId="urn:microsoft.com/office/officeart/2005/8/layout/matrix3"/>
    <dgm:cxn modelId="{7BDB5BA2-F291-5548-BD7A-722DFAC75DF2}" type="presParOf" srcId="{F6423AFF-166A-A945-86BC-C47DEBE73FF1}" destId="{E08FDEAD-8950-9F44-B0B0-88AA8289CC5C}" srcOrd="1" destOrd="0" presId="urn:microsoft.com/office/officeart/2005/8/layout/matrix3"/>
    <dgm:cxn modelId="{33DF7CDB-BF15-2743-B16C-79B24E951456}" type="presParOf" srcId="{F6423AFF-166A-A945-86BC-C47DEBE73FF1}" destId="{A09BD8F8-C090-4F4C-B571-A40FE8FFFB6F}" srcOrd="2" destOrd="0" presId="urn:microsoft.com/office/officeart/2005/8/layout/matrix3"/>
    <dgm:cxn modelId="{6FF6C440-B8D4-7340-A416-65473C784A0A}" type="presParOf" srcId="{F6423AFF-166A-A945-86BC-C47DEBE73FF1}" destId="{0F4554C0-02EB-7F4D-861F-EDCCB05E1E2B}" srcOrd="3" destOrd="0" presId="urn:microsoft.com/office/officeart/2005/8/layout/matrix3"/>
    <dgm:cxn modelId="{7ACE9C7F-5CC7-9F41-8DB5-3A9911CC009F}" type="presParOf" srcId="{F6423AFF-166A-A945-86BC-C47DEBE73FF1}" destId="{4FB7813D-F467-C74C-9444-F56EA32DE26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623F6-C380-D64F-8481-67DB2BD0EEFA}" type="doc">
      <dgm:prSet loTypeId="urn:microsoft.com/office/officeart/2005/8/layout/process1" loCatId="" qsTypeId="urn:microsoft.com/office/officeart/2005/8/quickstyle/simple1" qsCatId="simple" csTypeId="urn:microsoft.com/office/officeart/2005/8/colors/accent1_2" csCatId="accent1" phldr="1"/>
      <dgm:spPr/>
    </dgm:pt>
    <dgm:pt modelId="{E7B43D68-5B67-004F-A9C6-BA2C35FADDA4}">
      <dgm:prSet phldrT="[Text]" custT="1"/>
      <dgm:spPr/>
      <dgm:t>
        <a:bodyPr/>
        <a:lstStyle/>
        <a:p>
          <a:r>
            <a:rPr lang="en-US" sz="1100" dirty="0">
              <a:latin typeface="+mj-lt"/>
            </a:rPr>
            <a:t>9:30 p.m.</a:t>
          </a:r>
        </a:p>
        <a:p>
          <a:endParaRPr lang="en-US" sz="1100" dirty="0">
            <a:latin typeface="+mj-lt"/>
          </a:endParaRPr>
        </a:p>
        <a:p>
          <a:r>
            <a:rPr lang="en-US" sz="1100" dirty="0">
              <a:latin typeface="+mj-lt"/>
            </a:rPr>
            <a:t>Well #3 first alert</a:t>
          </a:r>
        </a:p>
      </dgm:t>
    </dgm:pt>
    <dgm:pt modelId="{FCCD74B8-ACF3-CE4F-A56F-14CBE47FCEE4}" type="parTrans" cxnId="{CC180CE1-F326-6341-9DEE-01ED6790D7CB}">
      <dgm:prSet/>
      <dgm:spPr/>
      <dgm:t>
        <a:bodyPr/>
        <a:lstStyle/>
        <a:p>
          <a:endParaRPr lang="en-US"/>
        </a:p>
      </dgm:t>
    </dgm:pt>
    <dgm:pt modelId="{E465A421-79A7-2A45-AD4E-65B09F3E4F49}" type="sibTrans" cxnId="{CC180CE1-F326-6341-9DEE-01ED6790D7CB}">
      <dgm:prSet/>
      <dgm:spPr/>
      <dgm:t>
        <a:bodyPr/>
        <a:lstStyle/>
        <a:p>
          <a:endParaRPr lang="en-US" dirty="0"/>
        </a:p>
      </dgm:t>
    </dgm:pt>
    <dgm:pt modelId="{13CF848C-B58C-EB4B-BBE6-99FD8AE5F0E6}">
      <dgm:prSet phldrT="[Text]" custT="1"/>
      <dgm:spPr/>
      <dgm:t>
        <a:bodyPr/>
        <a:lstStyle/>
        <a:p>
          <a:r>
            <a:rPr lang="en-US" sz="1100" dirty="0">
              <a:latin typeface="+mj-lt"/>
            </a:rPr>
            <a:t>11 p.m.</a:t>
          </a:r>
        </a:p>
        <a:p>
          <a:endParaRPr lang="en-US" sz="900" dirty="0">
            <a:latin typeface="+mj-lt"/>
          </a:endParaRPr>
        </a:p>
        <a:p>
          <a:r>
            <a:rPr lang="en-US" sz="1100" dirty="0">
              <a:latin typeface="+mj-lt"/>
            </a:rPr>
            <a:t>Electrician called</a:t>
          </a:r>
        </a:p>
      </dgm:t>
    </dgm:pt>
    <dgm:pt modelId="{5B1E794F-6F47-C94A-99AF-CB625AEBBB2D}" type="parTrans" cxnId="{04067FD1-DAAF-7F41-9EE5-20CCA1C32183}">
      <dgm:prSet/>
      <dgm:spPr/>
      <dgm:t>
        <a:bodyPr/>
        <a:lstStyle/>
        <a:p>
          <a:endParaRPr lang="en-US"/>
        </a:p>
      </dgm:t>
    </dgm:pt>
    <dgm:pt modelId="{15089D3C-9870-804C-8259-D0995785EDE0}" type="sibTrans" cxnId="{04067FD1-DAAF-7F41-9EE5-20CCA1C32183}">
      <dgm:prSet/>
      <dgm:spPr/>
      <dgm:t>
        <a:bodyPr/>
        <a:lstStyle/>
        <a:p>
          <a:endParaRPr lang="en-US" dirty="0"/>
        </a:p>
      </dgm:t>
    </dgm:pt>
    <dgm:pt modelId="{886D3BFA-D0A5-0648-AE8E-58B02FF7B338}">
      <dgm:prSet phldrT="[Text]" custT="1"/>
      <dgm:spPr/>
      <dgm:t>
        <a:bodyPr/>
        <a:lstStyle/>
        <a:p>
          <a:r>
            <a:rPr lang="en-US" sz="1100" dirty="0">
              <a:latin typeface="+mj-lt"/>
            </a:rPr>
            <a:t>4:30 a.m.</a:t>
          </a:r>
        </a:p>
        <a:p>
          <a:endParaRPr lang="en-US" sz="800" dirty="0">
            <a:latin typeface="+mj-lt"/>
          </a:endParaRPr>
        </a:p>
        <a:p>
          <a:r>
            <a:rPr lang="en-US" sz="1100" dirty="0">
              <a:latin typeface="+mj-lt"/>
            </a:rPr>
            <a:t>Electrician left site</a:t>
          </a:r>
        </a:p>
      </dgm:t>
    </dgm:pt>
    <dgm:pt modelId="{9F6491A5-8C90-D24B-9732-FD9AD719083C}" type="parTrans" cxnId="{E4784B06-640D-4444-8B14-F5CC0817D017}">
      <dgm:prSet/>
      <dgm:spPr/>
      <dgm:t>
        <a:bodyPr/>
        <a:lstStyle/>
        <a:p>
          <a:endParaRPr lang="en-US"/>
        </a:p>
      </dgm:t>
    </dgm:pt>
    <dgm:pt modelId="{C243783D-83AE-C140-9AC2-4A06A2B70142}" type="sibTrans" cxnId="{E4784B06-640D-4444-8B14-F5CC0817D017}">
      <dgm:prSet/>
      <dgm:spPr/>
      <dgm:t>
        <a:bodyPr/>
        <a:lstStyle/>
        <a:p>
          <a:endParaRPr lang="en-US" dirty="0"/>
        </a:p>
      </dgm:t>
    </dgm:pt>
    <dgm:pt modelId="{DFF021CE-A22F-4542-9B72-8AAFC2843952}">
      <dgm:prSet phldrT="[Text]" custT="1"/>
      <dgm:spPr/>
      <dgm:t>
        <a:bodyPr/>
        <a:lstStyle/>
        <a:p>
          <a:r>
            <a:rPr lang="en-US" sz="1000" dirty="0">
              <a:latin typeface="+mj-lt"/>
            </a:rPr>
            <a:t>5:27 a.m.</a:t>
          </a:r>
        </a:p>
        <a:p>
          <a:r>
            <a:rPr lang="en-US" sz="1000" dirty="0">
              <a:latin typeface="+mj-lt"/>
            </a:rPr>
            <a:t> Low system pressure alert (35 psi)</a:t>
          </a:r>
        </a:p>
      </dgm:t>
    </dgm:pt>
    <dgm:pt modelId="{13790F13-0429-0A49-A42B-46AA5D09BC37}" type="parTrans" cxnId="{31A8823E-D17A-A849-BD10-B536035EFE18}">
      <dgm:prSet/>
      <dgm:spPr/>
      <dgm:t>
        <a:bodyPr/>
        <a:lstStyle/>
        <a:p>
          <a:endParaRPr lang="en-US"/>
        </a:p>
      </dgm:t>
    </dgm:pt>
    <dgm:pt modelId="{EE5C8272-35B4-D248-9191-CA407F425F8D}" type="sibTrans" cxnId="{31A8823E-D17A-A849-BD10-B536035EFE18}">
      <dgm:prSet/>
      <dgm:spPr/>
      <dgm:t>
        <a:bodyPr/>
        <a:lstStyle/>
        <a:p>
          <a:endParaRPr lang="en-US" dirty="0"/>
        </a:p>
      </dgm:t>
    </dgm:pt>
    <dgm:pt modelId="{D7B5E2EB-A5F6-BA4A-A433-9DC01C98FC79}">
      <dgm:prSet phldrT="[Text]" custT="1"/>
      <dgm:spPr/>
      <dgm:t>
        <a:bodyPr/>
        <a:lstStyle/>
        <a:p>
          <a:r>
            <a:rPr lang="en-US" sz="1050" dirty="0">
              <a:latin typeface="+mj-lt"/>
            </a:rPr>
            <a:t>5:37 a.m.</a:t>
          </a:r>
        </a:p>
        <a:p>
          <a:r>
            <a:rPr lang="en-US" sz="1050" dirty="0">
              <a:latin typeface="+mj-lt"/>
            </a:rPr>
            <a:t>Water plant pressure falls to 1.55 psi</a:t>
          </a:r>
        </a:p>
      </dgm:t>
    </dgm:pt>
    <dgm:pt modelId="{073A2B29-9917-0742-A86A-EE64CE6B03C8}" type="parTrans" cxnId="{3DB3680E-FCFB-DE4B-B838-24E00B7DC577}">
      <dgm:prSet/>
      <dgm:spPr/>
      <dgm:t>
        <a:bodyPr/>
        <a:lstStyle/>
        <a:p>
          <a:endParaRPr lang="en-US"/>
        </a:p>
      </dgm:t>
    </dgm:pt>
    <dgm:pt modelId="{2B105B1D-15A6-5244-B60E-E3DCA9584A98}" type="sibTrans" cxnId="{3DB3680E-FCFB-DE4B-B838-24E00B7DC577}">
      <dgm:prSet/>
      <dgm:spPr/>
      <dgm:t>
        <a:bodyPr/>
        <a:lstStyle/>
        <a:p>
          <a:endParaRPr lang="en-US" dirty="0"/>
        </a:p>
      </dgm:t>
    </dgm:pt>
    <dgm:pt modelId="{4D5CE0EA-1FF8-2046-BD42-17327C328063}">
      <dgm:prSet phldrT="[Text]" custT="1"/>
      <dgm:spPr/>
      <dgm:t>
        <a:bodyPr/>
        <a:lstStyle/>
        <a:p>
          <a:r>
            <a:rPr lang="en-US" sz="1000" dirty="0">
              <a:latin typeface="+mj-lt"/>
            </a:rPr>
            <a:t>6:42 a.m.</a:t>
          </a:r>
        </a:p>
        <a:p>
          <a:endParaRPr lang="en-US" sz="900" dirty="0"/>
        </a:p>
        <a:p>
          <a:r>
            <a:rPr lang="en-US" sz="1000" dirty="0">
              <a:latin typeface="+mj-lt"/>
            </a:rPr>
            <a:t>Boil Water Notice issued</a:t>
          </a:r>
        </a:p>
      </dgm:t>
    </dgm:pt>
    <dgm:pt modelId="{5ABC0B97-1F59-2F4A-B812-DAA4F378C408}" type="parTrans" cxnId="{FF717D12-3C61-F646-B4C4-FC6F98BC756F}">
      <dgm:prSet/>
      <dgm:spPr/>
      <dgm:t>
        <a:bodyPr/>
        <a:lstStyle/>
        <a:p>
          <a:endParaRPr lang="en-US"/>
        </a:p>
      </dgm:t>
    </dgm:pt>
    <dgm:pt modelId="{582CA85B-9688-5447-9B94-2402B2E49456}" type="sibTrans" cxnId="{FF717D12-3C61-F646-B4C4-FC6F98BC756F}">
      <dgm:prSet/>
      <dgm:spPr/>
      <dgm:t>
        <a:bodyPr/>
        <a:lstStyle/>
        <a:p>
          <a:endParaRPr lang="en-US" dirty="0"/>
        </a:p>
      </dgm:t>
    </dgm:pt>
    <dgm:pt modelId="{DE2185C8-45A7-2642-9F34-028E6CEDEF4F}">
      <dgm:prSet phldrT="[Text]"/>
      <dgm:spPr/>
      <dgm:t>
        <a:bodyPr/>
        <a:lstStyle/>
        <a:p>
          <a:r>
            <a:rPr lang="en-US" dirty="0">
              <a:latin typeface="+mj-lt"/>
            </a:rPr>
            <a:t>7:03 a.m.</a:t>
          </a:r>
        </a:p>
        <a:p>
          <a:endParaRPr lang="en-US" dirty="0">
            <a:latin typeface="+mj-lt"/>
          </a:endParaRPr>
        </a:p>
        <a:p>
          <a:r>
            <a:rPr lang="en-US" dirty="0">
              <a:latin typeface="+mj-lt"/>
            </a:rPr>
            <a:t>Generator started manually</a:t>
          </a:r>
        </a:p>
      </dgm:t>
    </dgm:pt>
    <dgm:pt modelId="{C0868E3A-272C-2D4B-A9BE-1243EC27331A}" type="parTrans" cxnId="{C5D248CF-D090-B143-B543-EFCD354896A6}">
      <dgm:prSet/>
      <dgm:spPr/>
      <dgm:t>
        <a:bodyPr/>
        <a:lstStyle/>
        <a:p>
          <a:endParaRPr lang="en-US"/>
        </a:p>
      </dgm:t>
    </dgm:pt>
    <dgm:pt modelId="{7270E65F-6ED6-0046-8D22-0FC50EF97DFB}" type="sibTrans" cxnId="{C5D248CF-D090-B143-B543-EFCD354896A6}">
      <dgm:prSet/>
      <dgm:spPr/>
      <dgm:t>
        <a:bodyPr/>
        <a:lstStyle/>
        <a:p>
          <a:endParaRPr lang="en-US"/>
        </a:p>
      </dgm:t>
    </dgm:pt>
    <dgm:pt modelId="{630F23A4-501F-FD4E-9E26-A8A7059C4EBB}" type="pres">
      <dgm:prSet presAssocID="{671623F6-C380-D64F-8481-67DB2BD0EEFA}" presName="Name0" presStyleCnt="0">
        <dgm:presLayoutVars>
          <dgm:dir/>
          <dgm:resizeHandles val="exact"/>
        </dgm:presLayoutVars>
      </dgm:prSet>
      <dgm:spPr/>
    </dgm:pt>
    <dgm:pt modelId="{AA54E2C0-9CFF-7042-8468-740C7F98EF80}" type="pres">
      <dgm:prSet presAssocID="{E7B43D68-5B67-004F-A9C6-BA2C35FADDA4}" presName="node" presStyleLbl="node1" presStyleIdx="0" presStyleCnt="7" custScaleX="144736" custScaleY="87268">
        <dgm:presLayoutVars>
          <dgm:bulletEnabled val="1"/>
        </dgm:presLayoutVars>
      </dgm:prSet>
      <dgm:spPr/>
    </dgm:pt>
    <dgm:pt modelId="{A3A12BA0-06B9-3748-9DD3-1D2CA6F56B20}" type="pres">
      <dgm:prSet presAssocID="{E465A421-79A7-2A45-AD4E-65B09F3E4F49}" presName="sibTrans" presStyleLbl="sibTrans2D1" presStyleIdx="0" presStyleCnt="6"/>
      <dgm:spPr/>
    </dgm:pt>
    <dgm:pt modelId="{C315A14E-6C9A-484B-8C87-F6EEA620397C}" type="pres">
      <dgm:prSet presAssocID="{E465A421-79A7-2A45-AD4E-65B09F3E4F49}" presName="connectorText" presStyleLbl="sibTrans2D1" presStyleIdx="0" presStyleCnt="6"/>
      <dgm:spPr/>
    </dgm:pt>
    <dgm:pt modelId="{ED600D9A-6F02-C74D-9AEE-EDDA346DA564}" type="pres">
      <dgm:prSet presAssocID="{13CF848C-B58C-EB4B-BBE6-99FD8AE5F0E6}" presName="node" presStyleLbl="node1" presStyleIdx="1" presStyleCnt="7" custScaleX="139286">
        <dgm:presLayoutVars>
          <dgm:bulletEnabled val="1"/>
        </dgm:presLayoutVars>
      </dgm:prSet>
      <dgm:spPr/>
    </dgm:pt>
    <dgm:pt modelId="{6AFC43ED-477E-F045-91C0-1EDDCE255396}" type="pres">
      <dgm:prSet presAssocID="{15089D3C-9870-804C-8259-D0995785EDE0}" presName="sibTrans" presStyleLbl="sibTrans2D1" presStyleIdx="1" presStyleCnt="6"/>
      <dgm:spPr/>
    </dgm:pt>
    <dgm:pt modelId="{E58F9FF0-5FAE-EF41-AEBB-3B4D9A654220}" type="pres">
      <dgm:prSet presAssocID="{15089D3C-9870-804C-8259-D0995785EDE0}" presName="connectorText" presStyleLbl="sibTrans2D1" presStyleIdx="1" presStyleCnt="6"/>
      <dgm:spPr/>
    </dgm:pt>
    <dgm:pt modelId="{FBF7B2BC-379E-2F47-8E93-37E039A85EB2}" type="pres">
      <dgm:prSet presAssocID="{886D3BFA-D0A5-0648-AE8E-58B02FF7B338}" presName="node" presStyleLbl="node1" presStyleIdx="2" presStyleCnt="7" custScaleX="142369">
        <dgm:presLayoutVars>
          <dgm:bulletEnabled val="1"/>
        </dgm:presLayoutVars>
      </dgm:prSet>
      <dgm:spPr/>
    </dgm:pt>
    <dgm:pt modelId="{F7FD516F-0E37-8C42-AB8C-821B7E51B8C9}" type="pres">
      <dgm:prSet presAssocID="{C243783D-83AE-C140-9AC2-4A06A2B70142}" presName="sibTrans" presStyleLbl="sibTrans2D1" presStyleIdx="2" presStyleCnt="6"/>
      <dgm:spPr/>
    </dgm:pt>
    <dgm:pt modelId="{98EC389D-D549-514A-8E14-F2FAC3DDD939}" type="pres">
      <dgm:prSet presAssocID="{C243783D-83AE-C140-9AC2-4A06A2B70142}" presName="connectorText" presStyleLbl="sibTrans2D1" presStyleIdx="2" presStyleCnt="6"/>
      <dgm:spPr/>
    </dgm:pt>
    <dgm:pt modelId="{9C4F06D4-E21B-8040-94FD-0318D08D626A}" type="pres">
      <dgm:prSet presAssocID="{DFF021CE-A22F-4542-9B72-8AAFC2843952}" presName="node" presStyleLbl="node1" presStyleIdx="3" presStyleCnt="7">
        <dgm:presLayoutVars>
          <dgm:bulletEnabled val="1"/>
        </dgm:presLayoutVars>
      </dgm:prSet>
      <dgm:spPr/>
    </dgm:pt>
    <dgm:pt modelId="{BEB1252E-17CD-9441-919F-C370BDD0960C}" type="pres">
      <dgm:prSet presAssocID="{EE5C8272-35B4-D248-9191-CA407F425F8D}" presName="sibTrans" presStyleLbl="sibTrans2D1" presStyleIdx="3" presStyleCnt="6"/>
      <dgm:spPr/>
    </dgm:pt>
    <dgm:pt modelId="{FC397A18-E20F-7E4B-B0E0-4F20D633D916}" type="pres">
      <dgm:prSet presAssocID="{EE5C8272-35B4-D248-9191-CA407F425F8D}" presName="connectorText" presStyleLbl="sibTrans2D1" presStyleIdx="3" presStyleCnt="6"/>
      <dgm:spPr/>
    </dgm:pt>
    <dgm:pt modelId="{2A8E8946-CC73-7641-8576-461A4D606244}" type="pres">
      <dgm:prSet presAssocID="{D7B5E2EB-A5F6-BA4A-A433-9DC01C98FC79}" presName="node" presStyleLbl="node1" presStyleIdx="4" presStyleCnt="7" custScaleX="128978">
        <dgm:presLayoutVars>
          <dgm:bulletEnabled val="1"/>
        </dgm:presLayoutVars>
      </dgm:prSet>
      <dgm:spPr/>
    </dgm:pt>
    <dgm:pt modelId="{8648B8B1-9D10-2643-A296-0BE98F534C34}" type="pres">
      <dgm:prSet presAssocID="{2B105B1D-15A6-5244-B60E-E3DCA9584A98}" presName="sibTrans" presStyleLbl="sibTrans2D1" presStyleIdx="4" presStyleCnt="6"/>
      <dgm:spPr/>
    </dgm:pt>
    <dgm:pt modelId="{EE892E97-3D38-354F-8811-5889E63E627C}" type="pres">
      <dgm:prSet presAssocID="{2B105B1D-15A6-5244-B60E-E3DCA9584A98}" presName="connectorText" presStyleLbl="sibTrans2D1" presStyleIdx="4" presStyleCnt="6"/>
      <dgm:spPr/>
    </dgm:pt>
    <dgm:pt modelId="{A18712EA-B4A7-3244-9C07-A34841CE9955}" type="pres">
      <dgm:prSet presAssocID="{4D5CE0EA-1FF8-2046-BD42-17327C328063}" presName="node" presStyleLbl="node1" presStyleIdx="5" presStyleCnt="7" custScaleX="123395">
        <dgm:presLayoutVars>
          <dgm:bulletEnabled val="1"/>
        </dgm:presLayoutVars>
      </dgm:prSet>
      <dgm:spPr/>
    </dgm:pt>
    <dgm:pt modelId="{1BA7D403-35C3-1244-AEA0-5DC2C52D5834}" type="pres">
      <dgm:prSet presAssocID="{582CA85B-9688-5447-9B94-2402B2E49456}" presName="sibTrans" presStyleLbl="sibTrans2D1" presStyleIdx="5" presStyleCnt="6"/>
      <dgm:spPr/>
    </dgm:pt>
    <dgm:pt modelId="{6BAA2236-7275-C649-BB7B-6DAA47649550}" type="pres">
      <dgm:prSet presAssocID="{582CA85B-9688-5447-9B94-2402B2E49456}" presName="connectorText" presStyleLbl="sibTrans2D1" presStyleIdx="5" presStyleCnt="6"/>
      <dgm:spPr/>
    </dgm:pt>
    <dgm:pt modelId="{5587220A-F55B-5444-A13D-E2E94CFB2784}" type="pres">
      <dgm:prSet presAssocID="{DE2185C8-45A7-2642-9F34-028E6CEDEF4F}" presName="node" presStyleLbl="node1" presStyleIdx="6" presStyleCnt="7">
        <dgm:presLayoutVars>
          <dgm:bulletEnabled val="1"/>
        </dgm:presLayoutVars>
      </dgm:prSet>
      <dgm:spPr/>
    </dgm:pt>
  </dgm:ptLst>
  <dgm:cxnLst>
    <dgm:cxn modelId="{E4784B06-640D-4444-8B14-F5CC0817D017}" srcId="{671623F6-C380-D64F-8481-67DB2BD0EEFA}" destId="{886D3BFA-D0A5-0648-AE8E-58B02FF7B338}" srcOrd="2" destOrd="0" parTransId="{9F6491A5-8C90-D24B-9732-FD9AD719083C}" sibTransId="{C243783D-83AE-C140-9AC2-4A06A2B70142}"/>
    <dgm:cxn modelId="{3DB3680E-FCFB-DE4B-B838-24E00B7DC577}" srcId="{671623F6-C380-D64F-8481-67DB2BD0EEFA}" destId="{D7B5E2EB-A5F6-BA4A-A433-9DC01C98FC79}" srcOrd="4" destOrd="0" parTransId="{073A2B29-9917-0742-A86A-EE64CE6B03C8}" sibTransId="{2B105B1D-15A6-5244-B60E-E3DCA9584A98}"/>
    <dgm:cxn modelId="{89311812-9A10-F541-87DF-CFFA7EEFABA8}" type="presOf" srcId="{15089D3C-9870-804C-8259-D0995785EDE0}" destId="{E58F9FF0-5FAE-EF41-AEBB-3B4D9A654220}" srcOrd="1" destOrd="0" presId="urn:microsoft.com/office/officeart/2005/8/layout/process1"/>
    <dgm:cxn modelId="{FF717D12-3C61-F646-B4C4-FC6F98BC756F}" srcId="{671623F6-C380-D64F-8481-67DB2BD0EEFA}" destId="{4D5CE0EA-1FF8-2046-BD42-17327C328063}" srcOrd="5" destOrd="0" parTransId="{5ABC0B97-1F59-2F4A-B812-DAA4F378C408}" sibTransId="{582CA85B-9688-5447-9B94-2402B2E49456}"/>
    <dgm:cxn modelId="{6FCE6D21-35C0-C041-93E8-792EE70D3D8A}" type="presOf" srcId="{C243783D-83AE-C140-9AC2-4A06A2B70142}" destId="{98EC389D-D549-514A-8E14-F2FAC3DDD939}" srcOrd="1" destOrd="0" presId="urn:microsoft.com/office/officeart/2005/8/layout/process1"/>
    <dgm:cxn modelId="{1C8C7537-8614-224C-82B9-CDDAB3A8964E}" type="presOf" srcId="{671623F6-C380-D64F-8481-67DB2BD0EEFA}" destId="{630F23A4-501F-FD4E-9E26-A8A7059C4EBB}" srcOrd="0" destOrd="0" presId="urn:microsoft.com/office/officeart/2005/8/layout/process1"/>
    <dgm:cxn modelId="{31A8823E-D17A-A849-BD10-B536035EFE18}" srcId="{671623F6-C380-D64F-8481-67DB2BD0EEFA}" destId="{DFF021CE-A22F-4542-9B72-8AAFC2843952}" srcOrd="3" destOrd="0" parTransId="{13790F13-0429-0A49-A42B-46AA5D09BC37}" sibTransId="{EE5C8272-35B4-D248-9191-CA407F425F8D}"/>
    <dgm:cxn modelId="{31C54F41-4492-2744-B1E9-223122E61A11}" type="presOf" srcId="{886D3BFA-D0A5-0648-AE8E-58B02FF7B338}" destId="{FBF7B2BC-379E-2F47-8E93-37E039A85EB2}" srcOrd="0" destOrd="0" presId="urn:microsoft.com/office/officeart/2005/8/layout/process1"/>
    <dgm:cxn modelId="{3AF4DA43-51C9-CF46-A56C-4006B5FBF4BC}" type="presOf" srcId="{EE5C8272-35B4-D248-9191-CA407F425F8D}" destId="{FC397A18-E20F-7E4B-B0E0-4F20D633D916}" srcOrd="1" destOrd="0" presId="urn:microsoft.com/office/officeart/2005/8/layout/process1"/>
    <dgm:cxn modelId="{DCDD3047-01DE-934F-992A-7ED2D7987FAC}" type="presOf" srcId="{15089D3C-9870-804C-8259-D0995785EDE0}" destId="{6AFC43ED-477E-F045-91C0-1EDDCE255396}" srcOrd="0" destOrd="0" presId="urn:microsoft.com/office/officeart/2005/8/layout/process1"/>
    <dgm:cxn modelId="{1DFFB151-B854-564E-8039-EC63FC1FAA9E}" type="presOf" srcId="{E465A421-79A7-2A45-AD4E-65B09F3E4F49}" destId="{A3A12BA0-06B9-3748-9DD3-1D2CA6F56B20}" srcOrd="0" destOrd="0" presId="urn:microsoft.com/office/officeart/2005/8/layout/process1"/>
    <dgm:cxn modelId="{D79CDB52-27E5-4C41-98C4-D8C742808020}" type="presOf" srcId="{13CF848C-B58C-EB4B-BBE6-99FD8AE5F0E6}" destId="{ED600D9A-6F02-C74D-9AEE-EDDA346DA564}" srcOrd="0" destOrd="0" presId="urn:microsoft.com/office/officeart/2005/8/layout/process1"/>
    <dgm:cxn modelId="{106EFF56-31F5-B241-A3C5-FA74CCAD86AC}" type="presOf" srcId="{4D5CE0EA-1FF8-2046-BD42-17327C328063}" destId="{A18712EA-B4A7-3244-9C07-A34841CE9955}" srcOrd="0" destOrd="0" presId="urn:microsoft.com/office/officeart/2005/8/layout/process1"/>
    <dgm:cxn modelId="{B6D72C59-2030-1E41-B9F1-08D1EFFB207F}" type="presOf" srcId="{E7B43D68-5B67-004F-A9C6-BA2C35FADDA4}" destId="{AA54E2C0-9CFF-7042-8468-740C7F98EF80}" srcOrd="0" destOrd="0" presId="urn:microsoft.com/office/officeart/2005/8/layout/process1"/>
    <dgm:cxn modelId="{ED660471-41B4-7841-A84B-67215A11E490}" type="presOf" srcId="{582CA85B-9688-5447-9B94-2402B2E49456}" destId="{6BAA2236-7275-C649-BB7B-6DAA47649550}" srcOrd="1" destOrd="0" presId="urn:microsoft.com/office/officeart/2005/8/layout/process1"/>
    <dgm:cxn modelId="{02C52C7F-F8F6-A648-9869-5231FC78C8F9}" type="presOf" srcId="{D7B5E2EB-A5F6-BA4A-A433-9DC01C98FC79}" destId="{2A8E8946-CC73-7641-8576-461A4D606244}" srcOrd="0" destOrd="0" presId="urn:microsoft.com/office/officeart/2005/8/layout/process1"/>
    <dgm:cxn modelId="{2D196F81-45F6-7246-BE19-204889EC6F0E}" type="presOf" srcId="{DFF021CE-A22F-4542-9B72-8AAFC2843952}" destId="{9C4F06D4-E21B-8040-94FD-0318D08D626A}" srcOrd="0" destOrd="0" presId="urn:microsoft.com/office/officeart/2005/8/layout/process1"/>
    <dgm:cxn modelId="{D1F77D9C-179A-1146-90F6-BEAFC2A4400A}" type="presOf" srcId="{C243783D-83AE-C140-9AC2-4A06A2B70142}" destId="{F7FD516F-0E37-8C42-AB8C-821B7E51B8C9}" srcOrd="0" destOrd="0" presId="urn:microsoft.com/office/officeart/2005/8/layout/process1"/>
    <dgm:cxn modelId="{C5D248CF-D090-B143-B543-EFCD354896A6}" srcId="{671623F6-C380-D64F-8481-67DB2BD0EEFA}" destId="{DE2185C8-45A7-2642-9F34-028E6CEDEF4F}" srcOrd="6" destOrd="0" parTransId="{C0868E3A-272C-2D4B-A9BE-1243EC27331A}" sibTransId="{7270E65F-6ED6-0046-8D22-0FC50EF97DFB}"/>
    <dgm:cxn modelId="{04067FD1-DAAF-7F41-9EE5-20CCA1C32183}" srcId="{671623F6-C380-D64F-8481-67DB2BD0EEFA}" destId="{13CF848C-B58C-EB4B-BBE6-99FD8AE5F0E6}" srcOrd="1" destOrd="0" parTransId="{5B1E794F-6F47-C94A-99AF-CB625AEBBB2D}" sibTransId="{15089D3C-9870-804C-8259-D0995785EDE0}"/>
    <dgm:cxn modelId="{C5B53AD4-E069-E840-8955-941B475BAE36}" type="presOf" srcId="{2B105B1D-15A6-5244-B60E-E3DCA9584A98}" destId="{8648B8B1-9D10-2643-A296-0BE98F534C34}" srcOrd="0" destOrd="0" presId="urn:microsoft.com/office/officeart/2005/8/layout/process1"/>
    <dgm:cxn modelId="{C08EBBD9-B150-2948-96B9-C4C731AC54CE}" type="presOf" srcId="{DE2185C8-45A7-2642-9F34-028E6CEDEF4F}" destId="{5587220A-F55B-5444-A13D-E2E94CFB2784}" srcOrd="0" destOrd="0" presId="urn:microsoft.com/office/officeart/2005/8/layout/process1"/>
    <dgm:cxn modelId="{CC180CE1-F326-6341-9DEE-01ED6790D7CB}" srcId="{671623F6-C380-D64F-8481-67DB2BD0EEFA}" destId="{E7B43D68-5B67-004F-A9C6-BA2C35FADDA4}" srcOrd="0" destOrd="0" parTransId="{FCCD74B8-ACF3-CE4F-A56F-14CBE47FCEE4}" sibTransId="{E465A421-79A7-2A45-AD4E-65B09F3E4F49}"/>
    <dgm:cxn modelId="{C13E3CE1-5709-704F-B74C-29723EF7FE52}" type="presOf" srcId="{EE5C8272-35B4-D248-9191-CA407F425F8D}" destId="{BEB1252E-17CD-9441-919F-C370BDD0960C}" srcOrd="0" destOrd="0" presId="urn:microsoft.com/office/officeart/2005/8/layout/process1"/>
    <dgm:cxn modelId="{274166E8-9728-574B-AA0D-1BDCFCC1FC52}" type="presOf" srcId="{2B105B1D-15A6-5244-B60E-E3DCA9584A98}" destId="{EE892E97-3D38-354F-8811-5889E63E627C}" srcOrd="1" destOrd="0" presId="urn:microsoft.com/office/officeart/2005/8/layout/process1"/>
    <dgm:cxn modelId="{0C0DC3E8-5898-8C41-84F0-A2C77BD1C21F}" type="presOf" srcId="{582CA85B-9688-5447-9B94-2402B2E49456}" destId="{1BA7D403-35C3-1244-AEA0-5DC2C52D5834}" srcOrd="0" destOrd="0" presId="urn:microsoft.com/office/officeart/2005/8/layout/process1"/>
    <dgm:cxn modelId="{3975FFFD-127B-AD45-A7D0-F030B33AE514}" type="presOf" srcId="{E465A421-79A7-2A45-AD4E-65B09F3E4F49}" destId="{C315A14E-6C9A-484B-8C87-F6EEA620397C}" srcOrd="1" destOrd="0" presId="urn:microsoft.com/office/officeart/2005/8/layout/process1"/>
    <dgm:cxn modelId="{6E9C872F-E092-2144-A2AB-86B736DC6840}" type="presParOf" srcId="{630F23A4-501F-FD4E-9E26-A8A7059C4EBB}" destId="{AA54E2C0-9CFF-7042-8468-740C7F98EF80}" srcOrd="0" destOrd="0" presId="urn:microsoft.com/office/officeart/2005/8/layout/process1"/>
    <dgm:cxn modelId="{C5F28922-CF20-D84A-B3DE-E0A5FBFC0A47}" type="presParOf" srcId="{630F23A4-501F-FD4E-9E26-A8A7059C4EBB}" destId="{A3A12BA0-06B9-3748-9DD3-1D2CA6F56B20}" srcOrd="1" destOrd="0" presId="urn:microsoft.com/office/officeart/2005/8/layout/process1"/>
    <dgm:cxn modelId="{830805FF-7A41-E844-82E1-9B8097A48A75}" type="presParOf" srcId="{A3A12BA0-06B9-3748-9DD3-1D2CA6F56B20}" destId="{C315A14E-6C9A-484B-8C87-F6EEA620397C}" srcOrd="0" destOrd="0" presId="urn:microsoft.com/office/officeart/2005/8/layout/process1"/>
    <dgm:cxn modelId="{59DFD6AA-77B7-E143-8ED4-66F3EB951240}" type="presParOf" srcId="{630F23A4-501F-FD4E-9E26-A8A7059C4EBB}" destId="{ED600D9A-6F02-C74D-9AEE-EDDA346DA564}" srcOrd="2" destOrd="0" presId="urn:microsoft.com/office/officeart/2005/8/layout/process1"/>
    <dgm:cxn modelId="{675B1775-167C-6546-9E15-C57C932B8029}" type="presParOf" srcId="{630F23A4-501F-FD4E-9E26-A8A7059C4EBB}" destId="{6AFC43ED-477E-F045-91C0-1EDDCE255396}" srcOrd="3" destOrd="0" presId="urn:microsoft.com/office/officeart/2005/8/layout/process1"/>
    <dgm:cxn modelId="{5218F48B-6309-CE42-ABAA-19C764D9E3A5}" type="presParOf" srcId="{6AFC43ED-477E-F045-91C0-1EDDCE255396}" destId="{E58F9FF0-5FAE-EF41-AEBB-3B4D9A654220}" srcOrd="0" destOrd="0" presId="urn:microsoft.com/office/officeart/2005/8/layout/process1"/>
    <dgm:cxn modelId="{C335255B-5F99-AC40-ABB6-F750A945A8B6}" type="presParOf" srcId="{630F23A4-501F-FD4E-9E26-A8A7059C4EBB}" destId="{FBF7B2BC-379E-2F47-8E93-37E039A85EB2}" srcOrd="4" destOrd="0" presId="urn:microsoft.com/office/officeart/2005/8/layout/process1"/>
    <dgm:cxn modelId="{979BCDB1-3DA2-C343-B974-F7AA81F31F99}" type="presParOf" srcId="{630F23A4-501F-FD4E-9E26-A8A7059C4EBB}" destId="{F7FD516F-0E37-8C42-AB8C-821B7E51B8C9}" srcOrd="5" destOrd="0" presId="urn:microsoft.com/office/officeart/2005/8/layout/process1"/>
    <dgm:cxn modelId="{3AA201B4-C988-5745-9BC9-8CFF3FE914BE}" type="presParOf" srcId="{F7FD516F-0E37-8C42-AB8C-821B7E51B8C9}" destId="{98EC389D-D549-514A-8E14-F2FAC3DDD939}" srcOrd="0" destOrd="0" presId="urn:microsoft.com/office/officeart/2005/8/layout/process1"/>
    <dgm:cxn modelId="{84840E57-E502-434A-8FB4-C9B56B6CCA06}" type="presParOf" srcId="{630F23A4-501F-FD4E-9E26-A8A7059C4EBB}" destId="{9C4F06D4-E21B-8040-94FD-0318D08D626A}" srcOrd="6" destOrd="0" presId="urn:microsoft.com/office/officeart/2005/8/layout/process1"/>
    <dgm:cxn modelId="{9D9BF25E-E8FF-2C45-B6A3-3B01F869B01A}" type="presParOf" srcId="{630F23A4-501F-FD4E-9E26-A8A7059C4EBB}" destId="{BEB1252E-17CD-9441-919F-C370BDD0960C}" srcOrd="7" destOrd="0" presId="urn:microsoft.com/office/officeart/2005/8/layout/process1"/>
    <dgm:cxn modelId="{7A01D368-EAD5-0741-AF1F-EA3673A406B1}" type="presParOf" srcId="{BEB1252E-17CD-9441-919F-C370BDD0960C}" destId="{FC397A18-E20F-7E4B-B0E0-4F20D633D916}" srcOrd="0" destOrd="0" presId="urn:microsoft.com/office/officeart/2005/8/layout/process1"/>
    <dgm:cxn modelId="{8780E817-F7A4-9745-A564-FBDD2EBB0DE1}" type="presParOf" srcId="{630F23A4-501F-FD4E-9E26-A8A7059C4EBB}" destId="{2A8E8946-CC73-7641-8576-461A4D606244}" srcOrd="8" destOrd="0" presId="urn:microsoft.com/office/officeart/2005/8/layout/process1"/>
    <dgm:cxn modelId="{08940F21-D4A7-3D4B-A414-060DF684C87D}" type="presParOf" srcId="{630F23A4-501F-FD4E-9E26-A8A7059C4EBB}" destId="{8648B8B1-9D10-2643-A296-0BE98F534C34}" srcOrd="9" destOrd="0" presId="urn:microsoft.com/office/officeart/2005/8/layout/process1"/>
    <dgm:cxn modelId="{A9992708-2A5E-F644-9538-48AE4795F375}" type="presParOf" srcId="{8648B8B1-9D10-2643-A296-0BE98F534C34}" destId="{EE892E97-3D38-354F-8811-5889E63E627C}" srcOrd="0" destOrd="0" presId="urn:microsoft.com/office/officeart/2005/8/layout/process1"/>
    <dgm:cxn modelId="{5D565719-3B17-004E-B91E-5B296CB08CBE}" type="presParOf" srcId="{630F23A4-501F-FD4E-9E26-A8A7059C4EBB}" destId="{A18712EA-B4A7-3244-9C07-A34841CE9955}" srcOrd="10" destOrd="0" presId="urn:microsoft.com/office/officeart/2005/8/layout/process1"/>
    <dgm:cxn modelId="{22B3B3DC-4961-094E-90D5-BC804D8534CC}" type="presParOf" srcId="{630F23A4-501F-FD4E-9E26-A8A7059C4EBB}" destId="{1BA7D403-35C3-1244-AEA0-5DC2C52D5834}" srcOrd="11" destOrd="0" presId="urn:microsoft.com/office/officeart/2005/8/layout/process1"/>
    <dgm:cxn modelId="{0B4D8656-84F2-FF46-80F8-AB3029C4A8CC}" type="presParOf" srcId="{1BA7D403-35C3-1244-AEA0-5DC2C52D5834}" destId="{6BAA2236-7275-C649-BB7B-6DAA47649550}" srcOrd="0" destOrd="0" presId="urn:microsoft.com/office/officeart/2005/8/layout/process1"/>
    <dgm:cxn modelId="{107B6544-FA18-9447-A942-E4CC0E7AEF4A}" type="presParOf" srcId="{630F23A4-501F-FD4E-9E26-A8A7059C4EBB}" destId="{5587220A-F55B-5444-A13D-E2E94CFB2784}"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623F6-C380-D64F-8481-67DB2BD0EEFA}" type="doc">
      <dgm:prSet loTypeId="urn:microsoft.com/office/officeart/2005/8/layout/process1" loCatId="" qsTypeId="urn:microsoft.com/office/officeart/2005/8/quickstyle/simple1" qsCatId="simple" csTypeId="urn:microsoft.com/office/officeart/2005/8/colors/accent1_2" csCatId="accent1" phldr="1"/>
      <dgm:spPr/>
    </dgm:pt>
    <dgm:pt modelId="{E7B43D68-5B67-004F-A9C6-BA2C35FADDA4}">
      <dgm:prSet phldrT="[Text]" custT="1"/>
      <dgm:spPr/>
      <dgm:t>
        <a:bodyPr/>
        <a:lstStyle/>
        <a:p>
          <a:r>
            <a:rPr lang="en-US" sz="1050" dirty="0">
              <a:latin typeface="+mj-lt"/>
            </a:rPr>
            <a:t>7:17 a.m.</a:t>
          </a:r>
        </a:p>
        <a:p>
          <a:endParaRPr lang="en-US" sz="1050" dirty="0">
            <a:latin typeface="+mj-lt"/>
          </a:endParaRPr>
        </a:p>
        <a:p>
          <a:endParaRPr lang="en-US" sz="1050" dirty="0">
            <a:latin typeface="+mj-lt"/>
          </a:endParaRPr>
        </a:p>
        <a:p>
          <a:r>
            <a:rPr lang="en-US" sz="1050" dirty="0">
              <a:latin typeface="+mj-lt"/>
            </a:rPr>
            <a:t>Well #3 started on generated power</a:t>
          </a:r>
          <a:endParaRPr lang="en-US" sz="1400" dirty="0">
            <a:latin typeface="+mj-lt"/>
          </a:endParaRPr>
        </a:p>
      </dgm:t>
    </dgm:pt>
    <dgm:pt modelId="{FCCD74B8-ACF3-CE4F-A56F-14CBE47FCEE4}" type="parTrans" cxnId="{CC180CE1-F326-6341-9DEE-01ED6790D7CB}">
      <dgm:prSet/>
      <dgm:spPr/>
      <dgm:t>
        <a:bodyPr/>
        <a:lstStyle/>
        <a:p>
          <a:endParaRPr lang="en-US"/>
        </a:p>
      </dgm:t>
    </dgm:pt>
    <dgm:pt modelId="{E465A421-79A7-2A45-AD4E-65B09F3E4F49}" type="sibTrans" cxnId="{CC180CE1-F326-6341-9DEE-01ED6790D7CB}">
      <dgm:prSet/>
      <dgm:spPr/>
      <dgm:t>
        <a:bodyPr/>
        <a:lstStyle/>
        <a:p>
          <a:endParaRPr lang="en-US" dirty="0"/>
        </a:p>
      </dgm:t>
    </dgm:pt>
    <dgm:pt modelId="{886D3BFA-D0A5-0648-AE8E-58B02FF7B338}">
      <dgm:prSet phldrT="[Text]" custT="1"/>
      <dgm:spPr/>
      <dgm:t>
        <a:bodyPr/>
        <a:lstStyle/>
        <a:p>
          <a:r>
            <a:rPr lang="en-US" sz="900" dirty="0">
              <a:latin typeface="+mj-lt"/>
            </a:rPr>
            <a:t>12:39 p.m.</a:t>
          </a:r>
        </a:p>
        <a:p>
          <a:endParaRPr lang="en-US" sz="900" dirty="0">
            <a:latin typeface="+mj-lt"/>
          </a:endParaRPr>
        </a:p>
        <a:p>
          <a:endParaRPr lang="en-US" sz="900" dirty="0">
            <a:latin typeface="+mj-lt"/>
          </a:endParaRPr>
        </a:p>
        <a:p>
          <a:endParaRPr lang="en-US" sz="800" dirty="0">
            <a:latin typeface="+mj-lt"/>
          </a:endParaRPr>
        </a:p>
        <a:p>
          <a:r>
            <a:rPr lang="en-US" sz="900" dirty="0">
              <a:latin typeface="+mj-lt"/>
            </a:rPr>
            <a:t>All systems normal/running on generator</a:t>
          </a:r>
        </a:p>
      </dgm:t>
    </dgm:pt>
    <dgm:pt modelId="{9F6491A5-8C90-D24B-9732-FD9AD719083C}" type="parTrans" cxnId="{E4784B06-640D-4444-8B14-F5CC0817D017}">
      <dgm:prSet/>
      <dgm:spPr/>
      <dgm:t>
        <a:bodyPr/>
        <a:lstStyle/>
        <a:p>
          <a:endParaRPr lang="en-US"/>
        </a:p>
      </dgm:t>
    </dgm:pt>
    <dgm:pt modelId="{C243783D-83AE-C140-9AC2-4A06A2B70142}" type="sibTrans" cxnId="{E4784B06-640D-4444-8B14-F5CC0817D017}">
      <dgm:prSet/>
      <dgm:spPr/>
      <dgm:t>
        <a:bodyPr/>
        <a:lstStyle/>
        <a:p>
          <a:endParaRPr lang="en-US" dirty="0"/>
        </a:p>
      </dgm:t>
    </dgm:pt>
    <dgm:pt modelId="{DFF021CE-A22F-4542-9B72-8AAFC2843952}">
      <dgm:prSet phldrT="[Text]" custT="1"/>
      <dgm:spPr/>
      <dgm:t>
        <a:bodyPr/>
        <a:lstStyle/>
        <a:p>
          <a:r>
            <a:rPr lang="en-US" sz="900" b="1" dirty="0">
              <a:latin typeface="+mj-lt"/>
            </a:rPr>
            <a:t>08/22</a:t>
          </a:r>
        </a:p>
        <a:p>
          <a:endParaRPr lang="en-US" sz="900" b="1" dirty="0">
            <a:latin typeface="+mj-lt"/>
          </a:endParaRPr>
        </a:p>
        <a:p>
          <a:endParaRPr lang="en-US" sz="900" b="1" dirty="0">
            <a:latin typeface="+mj-lt"/>
          </a:endParaRPr>
        </a:p>
        <a:p>
          <a:endParaRPr lang="en-US" sz="800" dirty="0">
            <a:latin typeface="+mj-lt"/>
          </a:endParaRPr>
        </a:p>
        <a:p>
          <a:r>
            <a:rPr lang="en-US" sz="900" dirty="0">
              <a:latin typeface="+mj-lt"/>
            </a:rPr>
            <a:t>1:25 p.m. Boil Water Notice rescinded</a:t>
          </a:r>
        </a:p>
      </dgm:t>
    </dgm:pt>
    <dgm:pt modelId="{13790F13-0429-0A49-A42B-46AA5D09BC37}" type="parTrans" cxnId="{31A8823E-D17A-A849-BD10-B536035EFE18}">
      <dgm:prSet/>
      <dgm:spPr/>
      <dgm:t>
        <a:bodyPr/>
        <a:lstStyle/>
        <a:p>
          <a:endParaRPr lang="en-US"/>
        </a:p>
      </dgm:t>
    </dgm:pt>
    <dgm:pt modelId="{EE5C8272-35B4-D248-9191-CA407F425F8D}" type="sibTrans" cxnId="{31A8823E-D17A-A849-BD10-B536035EFE18}">
      <dgm:prSet/>
      <dgm:spPr/>
      <dgm:t>
        <a:bodyPr/>
        <a:lstStyle/>
        <a:p>
          <a:endParaRPr lang="en-US" dirty="0"/>
        </a:p>
      </dgm:t>
    </dgm:pt>
    <dgm:pt modelId="{D7B5E2EB-A5F6-BA4A-A433-9DC01C98FC79}">
      <dgm:prSet phldrT="[Text]" custT="1"/>
      <dgm:spPr/>
      <dgm:t>
        <a:bodyPr/>
        <a:lstStyle/>
        <a:p>
          <a:r>
            <a:rPr lang="en-US" sz="1000" b="1" dirty="0">
              <a:latin typeface="+mj-lt"/>
            </a:rPr>
            <a:t>08/27 – 08/28</a:t>
          </a:r>
          <a:endParaRPr lang="en-US" sz="800" b="1" dirty="0">
            <a:latin typeface="+mj-lt"/>
          </a:endParaRPr>
        </a:p>
        <a:p>
          <a:endParaRPr lang="en-US" sz="800" dirty="0">
            <a:latin typeface="+mj-lt"/>
          </a:endParaRPr>
        </a:p>
        <a:p>
          <a:endParaRPr lang="en-US" sz="800" dirty="0">
            <a:latin typeface="+mj-lt"/>
          </a:endParaRPr>
        </a:p>
        <a:p>
          <a:r>
            <a:rPr lang="en-US" sz="1000" dirty="0">
              <a:latin typeface="+mj-lt"/>
            </a:rPr>
            <a:t>CenterPoint completed work at facility. Power transferred to normal power.</a:t>
          </a:r>
        </a:p>
      </dgm:t>
    </dgm:pt>
    <dgm:pt modelId="{073A2B29-9917-0742-A86A-EE64CE6B03C8}" type="parTrans" cxnId="{3DB3680E-FCFB-DE4B-B838-24E00B7DC577}">
      <dgm:prSet/>
      <dgm:spPr/>
      <dgm:t>
        <a:bodyPr/>
        <a:lstStyle/>
        <a:p>
          <a:endParaRPr lang="en-US"/>
        </a:p>
      </dgm:t>
    </dgm:pt>
    <dgm:pt modelId="{2B105B1D-15A6-5244-B60E-E3DCA9584A98}" type="sibTrans" cxnId="{3DB3680E-FCFB-DE4B-B838-24E00B7DC577}">
      <dgm:prSet/>
      <dgm:spPr/>
      <dgm:t>
        <a:bodyPr/>
        <a:lstStyle/>
        <a:p>
          <a:endParaRPr lang="en-US"/>
        </a:p>
      </dgm:t>
    </dgm:pt>
    <dgm:pt modelId="{198C2C2E-85D6-9C43-84FF-E0DE106313EE}">
      <dgm:prSet custT="1"/>
      <dgm:spPr/>
      <dgm:t>
        <a:bodyPr/>
        <a:lstStyle/>
        <a:p>
          <a:r>
            <a:rPr lang="en-US" sz="1000" dirty="0">
              <a:latin typeface="+mj-lt"/>
            </a:rPr>
            <a:t>8:44 a.m.</a:t>
          </a:r>
        </a:p>
        <a:p>
          <a:endParaRPr lang="en-US" sz="1000" dirty="0">
            <a:latin typeface="+mj-lt"/>
          </a:endParaRPr>
        </a:p>
        <a:p>
          <a:endParaRPr lang="en-US" sz="1000" dirty="0">
            <a:latin typeface="+mj-lt"/>
          </a:endParaRPr>
        </a:p>
        <a:p>
          <a:r>
            <a:rPr lang="en-US" sz="1000" dirty="0">
              <a:latin typeface="+mj-lt"/>
            </a:rPr>
            <a:t>38 psi reading at water plant</a:t>
          </a:r>
        </a:p>
      </dgm:t>
    </dgm:pt>
    <dgm:pt modelId="{EF8B1E17-A800-B443-89A4-59EF953CC4DE}" type="parTrans" cxnId="{80B1BD61-296C-F344-886C-847CE0D8900D}">
      <dgm:prSet/>
      <dgm:spPr/>
      <dgm:t>
        <a:bodyPr/>
        <a:lstStyle/>
        <a:p>
          <a:endParaRPr lang="en-US"/>
        </a:p>
      </dgm:t>
    </dgm:pt>
    <dgm:pt modelId="{8E02CD2B-7583-0C4E-B18C-DEB2F9475F9B}" type="sibTrans" cxnId="{80B1BD61-296C-F344-886C-847CE0D8900D}">
      <dgm:prSet/>
      <dgm:spPr/>
      <dgm:t>
        <a:bodyPr/>
        <a:lstStyle/>
        <a:p>
          <a:endParaRPr lang="en-US" dirty="0"/>
        </a:p>
      </dgm:t>
    </dgm:pt>
    <dgm:pt modelId="{630F23A4-501F-FD4E-9E26-A8A7059C4EBB}" type="pres">
      <dgm:prSet presAssocID="{671623F6-C380-D64F-8481-67DB2BD0EEFA}" presName="Name0" presStyleCnt="0">
        <dgm:presLayoutVars>
          <dgm:dir/>
          <dgm:resizeHandles val="exact"/>
        </dgm:presLayoutVars>
      </dgm:prSet>
      <dgm:spPr/>
    </dgm:pt>
    <dgm:pt modelId="{AA54E2C0-9CFF-7042-8468-740C7F98EF80}" type="pres">
      <dgm:prSet presAssocID="{E7B43D68-5B67-004F-A9C6-BA2C35FADDA4}" presName="node" presStyleLbl="node1" presStyleIdx="0" presStyleCnt="5" custScaleX="144595" custScaleY="97671">
        <dgm:presLayoutVars>
          <dgm:bulletEnabled val="1"/>
        </dgm:presLayoutVars>
      </dgm:prSet>
      <dgm:spPr/>
    </dgm:pt>
    <dgm:pt modelId="{A3A12BA0-06B9-3748-9DD3-1D2CA6F56B20}" type="pres">
      <dgm:prSet presAssocID="{E465A421-79A7-2A45-AD4E-65B09F3E4F49}" presName="sibTrans" presStyleLbl="sibTrans2D1" presStyleIdx="0" presStyleCnt="4"/>
      <dgm:spPr/>
    </dgm:pt>
    <dgm:pt modelId="{C315A14E-6C9A-484B-8C87-F6EEA620397C}" type="pres">
      <dgm:prSet presAssocID="{E465A421-79A7-2A45-AD4E-65B09F3E4F49}" presName="connectorText" presStyleLbl="sibTrans2D1" presStyleIdx="0" presStyleCnt="4"/>
      <dgm:spPr/>
    </dgm:pt>
    <dgm:pt modelId="{C64A16D8-F8B7-CB4F-BC05-CA101469F823}" type="pres">
      <dgm:prSet presAssocID="{198C2C2E-85D6-9C43-84FF-E0DE106313EE}" presName="node" presStyleLbl="node1" presStyleIdx="1" presStyleCnt="5">
        <dgm:presLayoutVars>
          <dgm:bulletEnabled val="1"/>
        </dgm:presLayoutVars>
      </dgm:prSet>
      <dgm:spPr/>
    </dgm:pt>
    <dgm:pt modelId="{4311B8F0-8C80-3C49-91CC-AE6B8EDD2E98}" type="pres">
      <dgm:prSet presAssocID="{8E02CD2B-7583-0C4E-B18C-DEB2F9475F9B}" presName="sibTrans" presStyleLbl="sibTrans2D1" presStyleIdx="1" presStyleCnt="4"/>
      <dgm:spPr/>
    </dgm:pt>
    <dgm:pt modelId="{CCD0192C-4391-B546-BAC1-9447107100BA}" type="pres">
      <dgm:prSet presAssocID="{8E02CD2B-7583-0C4E-B18C-DEB2F9475F9B}" presName="connectorText" presStyleLbl="sibTrans2D1" presStyleIdx="1" presStyleCnt="4"/>
      <dgm:spPr/>
    </dgm:pt>
    <dgm:pt modelId="{FBF7B2BC-379E-2F47-8E93-37E039A85EB2}" type="pres">
      <dgm:prSet presAssocID="{886D3BFA-D0A5-0648-AE8E-58B02FF7B338}" presName="node" presStyleLbl="node1" presStyleIdx="2" presStyleCnt="5">
        <dgm:presLayoutVars>
          <dgm:bulletEnabled val="1"/>
        </dgm:presLayoutVars>
      </dgm:prSet>
      <dgm:spPr/>
    </dgm:pt>
    <dgm:pt modelId="{F7FD516F-0E37-8C42-AB8C-821B7E51B8C9}" type="pres">
      <dgm:prSet presAssocID="{C243783D-83AE-C140-9AC2-4A06A2B70142}" presName="sibTrans" presStyleLbl="sibTrans2D1" presStyleIdx="2" presStyleCnt="4"/>
      <dgm:spPr/>
    </dgm:pt>
    <dgm:pt modelId="{98EC389D-D549-514A-8E14-F2FAC3DDD939}" type="pres">
      <dgm:prSet presAssocID="{C243783D-83AE-C140-9AC2-4A06A2B70142}" presName="connectorText" presStyleLbl="sibTrans2D1" presStyleIdx="2" presStyleCnt="4"/>
      <dgm:spPr/>
    </dgm:pt>
    <dgm:pt modelId="{9C4F06D4-E21B-8040-94FD-0318D08D626A}" type="pres">
      <dgm:prSet presAssocID="{DFF021CE-A22F-4542-9B72-8AAFC2843952}" presName="node" presStyleLbl="node1" presStyleIdx="3" presStyleCnt="5">
        <dgm:presLayoutVars>
          <dgm:bulletEnabled val="1"/>
        </dgm:presLayoutVars>
      </dgm:prSet>
      <dgm:spPr/>
    </dgm:pt>
    <dgm:pt modelId="{BEB1252E-17CD-9441-919F-C370BDD0960C}" type="pres">
      <dgm:prSet presAssocID="{EE5C8272-35B4-D248-9191-CA407F425F8D}" presName="sibTrans" presStyleLbl="sibTrans2D1" presStyleIdx="3" presStyleCnt="4"/>
      <dgm:spPr/>
    </dgm:pt>
    <dgm:pt modelId="{FC397A18-E20F-7E4B-B0E0-4F20D633D916}" type="pres">
      <dgm:prSet presAssocID="{EE5C8272-35B4-D248-9191-CA407F425F8D}" presName="connectorText" presStyleLbl="sibTrans2D1" presStyleIdx="3" presStyleCnt="4"/>
      <dgm:spPr/>
    </dgm:pt>
    <dgm:pt modelId="{2A8E8946-CC73-7641-8576-461A4D606244}" type="pres">
      <dgm:prSet presAssocID="{D7B5E2EB-A5F6-BA4A-A433-9DC01C98FC79}" presName="node" presStyleLbl="node1" presStyleIdx="4" presStyleCnt="5" custScaleX="122267">
        <dgm:presLayoutVars>
          <dgm:bulletEnabled val="1"/>
        </dgm:presLayoutVars>
      </dgm:prSet>
      <dgm:spPr/>
    </dgm:pt>
  </dgm:ptLst>
  <dgm:cxnLst>
    <dgm:cxn modelId="{E4784B06-640D-4444-8B14-F5CC0817D017}" srcId="{671623F6-C380-D64F-8481-67DB2BD0EEFA}" destId="{886D3BFA-D0A5-0648-AE8E-58B02FF7B338}" srcOrd="2" destOrd="0" parTransId="{9F6491A5-8C90-D24B-9732-FD9AD719083C}" sibTransId="{C243783D-83AE-C140-9AC2-4A06A2B70142}"/>
    <dgm:cxn modelId="{3DB3680E-FCFB-DE4B-B838-24E00B7DC577}" srcId="{671623F6-C380-D64F-8481-67DB2BD0EEFA}" destId="{D7B5E2EB-A5F6-BA4A-A433-9DC01C98FC79}" srcOrd="4" destOrd="0" parTransId="{073A2B29-9917-0742-A86A-EE64CE6B03C8}" sibTransId="{2B105B1D-15A6-5244-B60E-E3DCA9584A98}"/>
    <dgm:cxn modelId="{6FCE6D21-35C0-C041-93E8-792EE70D3D8A}" type="presOf" srcId="{C243783D-83AE-C140-9AC2-4A06A2B70142}" destId="{98EC389D-D549-514A-8E14-F2FAC3DDD939}" srcOrd="1" destOrd="0" presId="urn:microsoft.com/office/officeart/2005/8/layout/process1"/>
    <dgm:cxn modelId="{1C8C7537-8614-224C-82B9-CDDAB3A8964E}" type="presOf" srcId="{671623F6-C380-D64F-8481-67DB2BD0EEFA}" destId="{630F23A4-501F-FD4E-9E26-A8A7059C4EBB}" srcOrd="0" destOrd="0" presId="urn:microsoft.com/office/officeart/2005/8/layout/process1"/>
    <dgm:cxn modelId="{31A8823E-D17A-A849-BD10-B536035EFE18}" srcId="{671623F6-C380-D64F-8481-67DB2BD0EEFA}" destId="{DFF021CE-A22F-4542-9B72-8AAFC2843952}" srcOrd="3" destOrd="0" parTransId="{13790F13-0429-0A49-A42B-46AA5D09BC37}" sibTransId="{EE5C8272-35B4-D248-9191-CA407F425F8D}"/>
    <dgm:cxn modelId="{31C54F41-4492-2744-B1E9-223122E61A11}" type="presOf" srcId="{886D3BFA-D0A5-0648-AE8E-58B02FF7B338}" destId="{FBF7B2BC-379E-2F47-8E93-37E039A85EB2}" srcOrd="0" destOrd="0" presId="urn:microsoft.com/office/officeart/2005/8/layout/process1"/>
    <dgm:cxn modelId="{3AF4DA43-51C9-CF46-A56C-4006B5FBF4BC}" type="presOf" srcId="{EE5C8272-35B4-D248-9191-CA407F425F8D}" destId="{FC397A18-E20F-7E4B-B0E0-4F20D633D916}" srcOrd="1" destOrd="0" presId="urn:microsoft.com/office/officeart/2005/8/layout/process1"/>
    <dgm:cxn modelId="{1794D74C-C0E4-614C-8808-E6A1E54F16C9}" type="presOf" srcId="{8E02CD2B-7583-0C4E-B18C-DEB2F9475F9B}" destId="{4311B8F0-8C80-3C49-91CC-AE6B8EDD2E98}" srcOrd="0" destOrd="0" presId="urn:microsoft.com/office/officeart/2005/8/layout/process1"/>
    <dgm:cxn modelId="{918ED250-74DE-E64F-8CE7-A5E739B55CAD}" type="presOf" srcId="{198C2C2E-85D6-9C43-84FF-E0DE106313EE}" destId="{C64A16D8-F8B7-CB4F-BC05-CA101469F823}" srcOrd="0" destOrd="0" presId="urn:microsoft.com/office/officeart/2005/8/layout/process1"/>
    <dgm:cxn modelId="{1DFFB151-B854-564E-8039-EC63FC1FAA9E}" type="presOf" srcId="{E465A421-79A7-2A45-AD4E-65B09F3E4F49}" destId="{A3A12BA0-06B9-3748-9DD3-1D2CA6F56B20}" srcOrd="0" destOrd="0" presId="urn:microsoft.com/office/officeart/2005/8/layout/process1"/>
    <dgm:cxn modelId="{B6D72C59-2030-1E41-B9F1-08D1EFFB207F}" type="presOf" srcId="{E7B43D68-5B67-004F-A9C6-BA2C35FADDA4}" destId="{AA54E2C0-9CFF-7042-8468-740C7F98EF80}" srcOrd="0" destOrd="0" presId="urn:microsoft.com/office/officeart/2005/8/layout/process1"/>
    <dgm:cxn modelId="{80B1BD61-296C-F344-886C-847CE0D8900D}" srcId="{671623F6-C380-D64F-8481-67DB2BD0EEFA}" destId="{198C2C2E-85D6-9C43-84FF-E0DE106313EE}" srcOrd="1" destOrd="0" parTransId="{EF8B1E17-A800-B443-89A4-59EF953CC4DE}" sibTransId="{8E02CD2B-7583-0C4E-B18C-DEB2F9475F9B}"/>
    <dgm:cxn modelId="{50562365-5347-3349-AB26-6DBB19034068}" type="presOf" srcId="{8E02CD2B-7583-0C4E-B18C-DEB2F9475F9B}" destId="{CCD0192C-4391-B546-BAC1-9447107100BA}" srcOrd="1" destOrd="0" presId="urn:microsoft.com/office/officeart/2005/8/layout/process1"/>
    <dgm:cxn modelId="{02C52C7F-F8F6-A648-9869-5231FC78C8F9}" type="presOf" srcId="{D7B5E2EB-A5F6-BA4A-A433-9DC01C98FC79}" destId="{2A8E8946-CC73-7641-8576-461A4D606244}" srcOrd="0" destOrd="0" presId="urn:microsoft.com/office/officeart/2005/8/layout/process1"/>
    <dgm:cxn modelId="{2D196F81-45F6-7246-BE19-204889EC6F0E}" type="presOf" srcId="{DFF021CE-A22F-4542-9B72-8AAFC2843952}" destId="{9C4F06D4-E21B-8040-94FD-0318D08D626A}" srcOrd="0" destOrd="0" presId="urn:microsoft.com/office/officeart/2005/8/layout/process1"/>
    <dgm:cxn modelId="{D1F77D9C-179A-1146-90F6-BEAFC2A4400A}" type="presOf" srcId="{C243783D-83AE-C140-9AC2-4A06A2B70142}" destId="{F7FD516F-0E37-8C42-AB8C-821B7E51B8C9}" srcOrd="0" destOrd="0" presId="urn:microsoft.com/office/officeart/2005/8/layout/process1"/>
    <dgm:cxn modelId="{CC180CE1-F326-6341-9DEE-01ED6790D7CB}" srcId="{671623F6-C380-D64F-8481-67DB2BD0EEFA}" destId="{E7B43D68-5B67-004F-A9C6-BA2C35FADDA4}" srcOrd="0" destOrd="0" parTransId="{FCCD74B8-ACF3-CE4F-A56F-14CBE47FCEE4}" sibTransId="{E465A421-79A7-2A45-AD4E-65B09F3E4F49}"/>
    <dgm:cxn modelId="{C13E3CE1-5709-704F-B74C-29723EF7FE52}" type="presOf" srcId="{EE5C8272-35B4-D248-9191-CA407F425F8D}" destId="{BEB1252E-17CD-9441-919F-C370BDD0960C}" srcOrd="0" destOrd="0" presId="urn:microsoft.com/office/officeart/2005/8/layout/process1"/>
    <dgm:cxn modelId="{3975FFFD-127B-AD45-A7D0-F030B33AE514}" type="presOf" srcId="{E465A421-79A7-2A45-AD4E-65B09F3E4F49}" destId="{C315A14E-6C9A-484B-8C87-F6EEA620397C}" srcOrd="1" destOrd="0" presId="urn:microsoft.com/office/officeart/2005/8/layout/process1"/>
    <dgm:cxn modelId="{6E9C872F-E092-2144-A2AB-86B736DC6840}" type="presParOf" srcId="{630F23A4-501F-FD4E-9E26-A8A7059C4EBB}" destId="{AA54E2C0-9CFF-7042-8468-740C7F98EF80}" srcOrd="0" destOrd="0" presId="urn:microsoft.com/office/officeart/2005/8/layout/process1"/>
    <dgm:cxn modelId="{C5F28922-CF20-D84A-B3DE-E0A5FBFC0A47}" type="presParOf" srcId="{630F23A4-501F-FD4E-9E26-A8A7059C4EBB}" destId="{A3A12BA0-06B9-3748-9DD3-1D2CA6F56B20}" srcOrd="1" destOrd="0" presId="urn:microsoft.com/office/officeart/2005/8/layout/process1"/>
    <dgm:cxn modelId="{830805FF-7A41-E844-82E1-9B8097A48A75}" type="presParOf" srcId="{A3A12BA0-06B9-3748-9DD3-1D2CA6F56B20}" destId="{C315A14E-6C9A-484B-8C87-F6EEA620397C}" srcOrd="0" destOrd="0" presId="urn:microsoft.com/office/officeart/2005/8/layout/process1"/>
    <dgm:cxn modelId="{D9323175-E2E9-FC43-B621-48EFF3E1004F}" type="presParOf" srcId="{630F23A4-501F-FD4E-9E26-A8A7059C4EBB}" destId="{C64A16D8-F8B7-CB4F-BC05-CA101469F823}" srcOrd="2" destOrd="0" presId="urn:microsoft.com/office/officeart/2005/8/layout/process1"/>
    <dgm:cxn modelId="{48ECC623-0B6D-6048-AE8A-E2741FFBE6FA}" type="presParOf" srcId="{630F23A4-501F-FD4E-9E26-A8A7059C4EBB}" destId="{4311B8F0-8C80-3C49-91CC-AE6B8EDD2E98}" srcOrd="3" destOrd="0" presId="urn:microsoft.com/office/officeart/2005/8/layout/process1"/>
    <dgm:cxn modelId="{76989453-B5D4-A14D-8647-639FEBE4285B}" type="presParOf" srcId="{4311B8F0-8C80-3C49-91CC-AE6B8EDD2E98}" destId="{CCD0192C-4391-B546-BAC1-9447107100BA}" srcOrd="0" destOrd="0" presId="urn:microsoft.com/office/officeart/2005/8/layout/process1"/>
    <dgm:cxn modelId="{C335255B-5F99-AC40-ABB6-F750A945A8B6}" type="presParOf" srcId="{630F23A4-501F-FD4E-9E26-A8A7059C4EBB}" destId="{FBF7B2BC-379E-2F47-8E93-37E039A85EB2}" srcOrd="4" destOrd="0" presId="urn:microsoft.com/office/officeart/2005/8/layout/process1"/>
    <dgm:cxn modelId="{979BCDB1-3DA2-C343-B974-F7AA81F31F99}" type="presParOf" srcId="{630F23A4-501F-FD4E-9E26-A8A7059C4EBB}" destId="{F7FD516F-0E37-8C42-AB8C-821B7E51B8C9}" srcOrd="5" destOrd="0" presId="urn:microsoft.com/office/officeart/2005/8/layout/process1"/>
    <dgm:cxn modelId="{3AA201B4-C988-5745-9BC9-8CFF3FE914BE}" type="presParOf" srcId="{F7FD516F-0E37-8C42-AB8C-821B7E51B8C9}" destId="{98EC389D-D549-514A-8E14-F2FAC3DDD939}" srcOrd="0" destOrd="0" presId="urn:microsoft.com/office/officeart/2005/8/layout/process1"/>
    <dgm:cxn modelId="{84840E57-E502-434A-8FB4-C9B56B6CCA06}" type="presParOf" srcId="{630F23A4-501F-FD4E-9E26-A8A7059C4EBB}" destId="{9C4F06D4-E21B-8040-94FD-0318D08D626A}" srcOrd="6" destOrd="0" presId="urn:microsoft.com/office/officeart/2005/8/layout/process1"/>
    <dgm:cxn modelId="{9D9BF25E-E8FF-2C45-B6A3-3B01F869B01A}" type="presParOf" srcId="{630F23A4-501F-FD4E-9E26-A8A7059C4EBB}" destId="{BEB1252E-17CD-9441-919F-C370BDD0960C}" srcOrd="7" destOrd="0" presId="urn:microsoft.com/office/officeart/2005/8/layout/process1"/>
    <dgm:cxn modelId="{7A01D368-EAD5-0741-AF1F-EA3673A406B1}" type="presParOf" srcId="{BEB1252E-17CD-9441-919F-C370BDD0960C}" destId="{FC397A18-E20F-7E4B-B0E0-4F20D633D916}" srcOrd="0" destOrd="0" presId="urn:microsoft.com/office/officeart/2005/8/layout/process1"/>
    <dgm:cxn modelId="{8780E817-F7A4-9745-A564-FBDD2EBB0DE1}" type="presParOf" srcId="{630F23A4-501F-FD4E-9E26-A8A7059C4EBB}" destId="{2A8E8946-CC73-7641-8576-461A4D606244}"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97D72-7962-C243-885D-74D0FBAAD9CB}">
      <dsp:nvSpPr>
        <dsp:cNvPr id="0" name=""/>
        <dsp:cNvSpPr/>
      </dsp:nvSpPr>
      <dsp:spPr>
        <a:xfrm>
          <a:off x="311943" y="0"/>
          <a:ext cx="3262312" cy="326231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08FDEAD-8950-9F44-B0B0-88AA8289CC5C}">
      <dsp:nvSpPr>
        <dsp:cNvPr id="0" name=""/>
        <dsp:cNvSpPr/>
      </dsp:nvSpPr>
      <dsp:spPr>
        <a:xfrm>
          <a:off x="431431" y="127547"/>
          <a:ext cx="1411275" cy="140846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General water system overview; City of Fulshear water plants:</a:t>
          </a:r>
        </a:p>
        <a:p>
          <a:pPr marL="0" lvl="0" indent="0" algn="ctr" defTabSz="466725">
            <a:lnSpc>
              <a:spcPct val="90000"/>
            </a:lnSpc>
            <a:spcBef>
              <a:spcPct val="0"/>
            </a:spcBef>
            <a:spcAft>
              <a:spcPct val="35000"/>
            </a:spcAft>
            <a:buNone/>
          </a:pPr>
          <a:r>
            <a:rPr lang="en-US" sz="1050" kern="1200" dirty="0">
              <a:latin typeface="+mj-lt"/>
            </a:rPr>
            <a:t>Richard Weatherly, PE</a:t>
          </a:r>
        </a:p>
        <a:p>
          <a:pPr marL="0" lvl="0" indent="0" algn="ctr" defTabSz="466725">
            <a:lnSpc>
              <a:spcPct val="90000"/>
            </a:lnSpc>
            <a:spcBef>
              <a:spcPct val="0"/>
            </a:spcBef>
            <a:spcAft>
              <a:spcPct val="35000"/>
            </a:spcAft>
            <a:buNone/>
          </a:pPr>
          <a:r>
            <a:rPr lang="en-US" sz="1050" kern="1200" dirty="0">
              <a:latin typeface="+mj-lt"/>
            </a:rPr>
            <a:t>FNI</a:t>
          </a:r>
        </a:p>
      </dsp:txBody>
      <dsp:txXfrm>
        <a:off x="500186" y="196302"/>
        <a:ext cx="1273765" cy="1270953"/>
      </dsp:txXfrm>
    </dsp:sp>
    <dsp:sp modelId="{A09BD8F8-C090-4F4C-B571-A40FE8FFFB6F}">
      <dsp:nvSpPr>
        <dsp:cNvPr id="0" name=""/>
        <dsp:cNvSpPr/>
      </dsp:nvSpPr>
      <dsp:spPr>
        <a:xfrm>
          <a:off x="1913660" y="140996"/>
          <a:ext cx="1415613" cy="1395002"/>
        </a:xfrm>
        <a:prstGeom prst="roundRect">
          <a:avLst/>
        </a:prstGeom>
        <a:gradFill rotWithShape="0">
          <a:gsLst>
            <a:gs pos="0">
              <a:schemeClr val="accent2">
                <a:hueOff val="93398"/>
                <a:satOff val="-748"/>
                <a:lumOff val="4706"/>
                <a:alphaOff val="0"/>
                <a:satMod val="103000"/>
                <a:lumMod val="102000"/>
                <a:tint val="94000"/>
              </a:schemeClr>
            </a:gs>
            <a:gs pos="50000">
              <a:schemeClr val="accent2">
                <a:hueOff val="93398"/>
                <a:satOff val="-748"/>
                <a:lumOff val="4706"/>
                <a:alphaOff val="0"/>
                <a:satMod val="110000"/>
                <a:lumMod val="100000"/>
                <a:shade val="100000"/>
              </a:schemeClr>
            </a:gs>
            <a:gs pos="100000">
              <a:schemeClr val="accent2">
                <a:hueOff val="93398"/>
                <a:satOff val="-748"/>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j-lt"/>
            </a:rPr>
            <a:t>Water System Summaries/</a:t>
          </a:r>
        </a:p>
        <a:p>
          <a:pPr marL="0" lvl="0" indent="0" algn="ctr" defTabSz="444500">
            <a:lnSpc>
              <a:spcPct val="90000"/>
            </a:lnSpc>
            <a:spcBef>
              <a:spcPct val="0"/>
            </a:spcBef>
            <a:spcAft>
              <a:spcPct val="35000"/>
            </a:spcAft>
            <a:buNone/>
          </a:pPr>
          <a:r>
            <a:rPr lang="en-US" sz="1000" kern="1200" dirty="0">
              <a:latin typeface="+mj-lt"/>
            </a:rPr>
            <a:t>Summer demand</a:t>
          </a:r>
        </a:p>
        <a:p>
          <a:pPr marL="0" lvl="0" indent="0" algn="ctr" defTabSz="444500">
            <a:lnSpc>
              <a:spcPct val="90000"/>
            </a:lnSpc>
            <a:spcBef>
              <a:spcPct val="0"/>
            </a:spcBef>
            <a:spcAft>
              <a:spcPct val="35000"/>
            </a:spcAft>
            <a:buNone/>
          </a:pPr>
          <a:r>
            <a:rPr lang="en-US" sz="1000" kern="1200" dirty="0">
              <a:latin typeface="+mj-lt"/>
            </a:rPr>
            <a:t>Mark Yentzen</a:t>
          </a:r>
        </a:p>
        <a:p>
          <a:pPr marL="0" lvl="0" indent="0" algn="ctr" defTabSz="444500">
            <a:lnSpc>
              <a:spcPct val="90000"/>
            </a:lnSpc>
            <a:spcBef>
              <a:spcPct val="0"/>
            </a:spcBef>
            <a:spcAft>
              <a:spcPct val="35000"/>
            </a:spcAft>
            <a:buNone/>
          </a:pPr>
          <a:r>
            <a:rPr lang="en-US" sz="1000" kern="1200" dirty="0">
              <a:latin typeface="+mj-lt"/>
            </a:rPr>
            <a:t>Inframark</a:t>
          </a:r>
        </a:p>
        <a:p>
          <a:pPr marL="0" lvl="0" indent="0" algn="ctr" defTabSz="444500">
            <a:lnSpc>
              <a:spcPct val="90000"/>
            </a:lnSpc>
            <a:spcBef>
              <a:spcPct val="0"/>
            </a:spcBef>
            <a:spcAft>
              <a:spcPct val="35000"/>
            </a:spcAft>
            <a:buNone/>
          </a:pPr>
          <a:r>
            <a:rPr lang="en-US" sz="1000" kern="1200" dirty="0">
              <a:latin typeface="+mj-lt"/>
            </a:rPr>
            <a:t>John Gilroy, PE</a:t>
          </a:r>
        </a:p>
        <a:p>
          <a:pPr marL="0" lvl="0" indent="0" algn="ctr" defTabSz="444500">
            <a:lnSpc>
              <a:spcPct val="90000"/>
            </a:lnSpc>
            <a:spcBef>
              <a:spcPct val="0"/>
            </a:spcBef>
            <a:spcAft>
              <a:spcPct val="35000"/>
            </a:spcAft>
            <a:buNone/>
          </a:pPr>
          <a:r>
            <a:rPr lang="en-US" sz="1000" i="0" kern="1200" dirty="0">
              <a:effectLst/>
              <a:latin typeface="+mj-lt"/>
              <a:ea typeface="Times New Roman" panose="02020603050405020304" pitchFamily="18" charset="0"/>
              <a:cs typeface="Times New Roman" panose="02020603050405020304" pitchFamily="18" charset="0"/>
            </a:rPr>
            <a:t>Baird Gilroy &amp; Dixon, LLC</a:t>
          </a:r>
          <a:endParaRPr lang="en-US" sz="1000" i="0" kern="1200" dirty="0">
            <a:latin typeface="+mj-lt"/>
          </a:endParaRPr>
        </a:p>
      </dsp:txBody>
      <dsp:txXfrm>
        <a:off x="1981758" y="209094"/>
        <a:ext cx="1279417" cy="1258806"/>
      </dsp:txXfrm>
    </dsp:sp>
    <dsp:sp modelId="{0F4554C0-02EB-7F4D-861F-EDCCB05E1E2B}">
      <dsp:nvSpPr>
        <dsp:cNvPr id="0" name=""/>
        <dsp:cNvSpPr/>
      </dsp:nvSpPr>
      <dsp:spPr>
        <a:xfrm>
          <a:off x="1910024" y="1816545"/>
          <a:ext cx="1412522" cy="1444164"/>
        </a:xfrm>
        <a:prstGeom prst="roundRect">
          <a:avLst/>
        </a:prstGeom>
        <a:gradFill rotWithShape="0">
          <a:gsLst>
            <a:gs pos="0">
              <a:schemeClr val="accent2">
                <a:hueOff val="186796"/>
                <a:satOff val="-1495"/>
                <a:lumOff val="9412"/>
                <a:alphaOff val="0"/>
                <a:satMod val="103000"/>
                <a:lumMod val="102000"/>
                <a:tint val="94000"/>
              </a:schemeClr>
            </a:gs>
            <a:gs pos="50000">
              <a:schemeClr val="accent2">
                <a:hueOff val="186796"/>
                <a:satOff val="-1495"/>
                <a:lumOff val="9412"/>
                <a:alphaOff val="0"/>
                <a:satMod val="110000"/>
                <a:lumMod val="100000"/>
                <a:shade val="100000"/>
              </a:schemeClr>
            </a:gs>
            <a:gs pos="100000">
              <a:schemeClr val="accent2">
                <a:hueOff val="186796"/>
                <a:satOff val="-1495"/>
                <a:lumOff val="9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Planned Improvements</a:t>
          </a:r>
        </a:p>
        <a:p>
          <a:pPr marL="0" lvl="0" indent="0" algn="ctr" defTabSz="577850">
            <a:lnSpc>
              <a:spcPct val="90000"/>
            </a:lnSpc>
            <a:spcBef>
              <a:spcPct val="0"/>
            </a:spcBef>
            <a:spcAft>
              <a:spcPct val="35000"/>
            </a:spcAft>
            <a:buNone/>
          </a:pPr>
          <a:r>
            <a:rPr lang="en-US" sz="1300" kern="1200" dirty="0">
              <a:latin typeface="+mj-lt"/>
            </a:rPr>
            <a:t>Richard Weatherly, PE</a:t>
          </a:r>
        </a:p>
        <a:p>
          <a:pPr marL="0" lvl="0" indent="0" algn="ctr" defTabSz="577850">
            <a:lnSpc>
              <a:spcPct val="90000"/>
            </a:lnSpc>
            <a:spcBef>
              <a:spcPct val="0"/>
            </a:spcBef>
            <a:spcAft>
              <a:spcPct val="35000"/>
            </a:spcAft>
            <a:buNone/>
          </a:pPr>
          <a:r>
            <a:rPr lang="en-US" sz="1300" kern="1200" dirty="0">
              <a:latin typeface="+mj-lt"/>
            </a:rPr>
            <a:t>FNI</a:t>
          </a:r>
        </a:p>
      </dsp:txBody>
      <dsp:txXfrm>
        <a:off x="1978978" y="1885499"/>
        <a:ext cx="1274614" cy="1306256"/>
      </dsp:txXfrm>
    </dsp:sp>
    <dsp:sp modelId="{4FB7813D-F467-C74C-9444-F56EA32DE26C}">
      <dsp:nvSpPr>
        <dsp:cNvPr id="0" name=""/>
        <dsp:cNvSpPr/>
      </dsp:nvSpPr>
      <dsp:spPr>
        <a:xfrm>
          <a:off x="480203" y="1832957"/>
          <a:ext cx="1363207" cy="1429354"/>
        </a:xfrm>
        <a:prstGeom prst="roundRect">
          <a:avLst/>
        </a:prstGeom>
        <a:gradFill rotWithShape="0">
          <a:gsLst>
            <a:gs pos="0">
              <a:schemeClr val="accent2">
                <a:hueOff val="280194"/>
                <a:satOff val="-2243"/>
                <a:lumOff val="14118"/>
                <a:alphaOff val="0"/>
                <a:satMod val="103000"/>
                <a:lumMod val="102000"/>
                <a:tint val="94000"/>
              </a:schemeClr>
            </a:gs>
            <a:gs pos="50000">
              <a:schemeClr val="accent2">
                <a:hueOff val="280194"/>
                <a:satOff val="-2243"/>
                <a:lumOff val="14118"/>
                <a:alphaOff val="0"/>
                <a:satMod val="110000"/>
                <a:lumMod val="100000"/>
                <a:shade val="100000"/>
              </a:schemeClr>
            </a:gs>
            <a:gs pos="100000">
              <a:schemeClr val="accent2">
                <a:hueOff val="280194"/>
                <a:satOff val="-2243"/>
                <a:lumOff val="141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Water Incident; Monday, August 21</a:t>
          </a:r>
        </a:p>
        <a:p>
          <a:pPr marL="0" lvl="0" indent="0" algn="ctr" defTabSz="577850">
            <a:lnSpc>
              <a:spcPct val="90000"/>
            </a:lnSpc>
            <a:spcBef>
              <a:spcPct val="0"/>
            </a:spcBef>
            <a:spcAft>
              <a:spcPct val="35000"/>
            </a:spcAft>
            <a:buNone/>
          </a:pPr>
          <a:r>
            <a:rPr lang="en-US" sz="1300" kern="1200" dirty="0">
              <a:latin typeface="+mj-lt"/>
            </a:rPr>
            <a:t>Mark Yentzen</a:t>
          </a:r>
        </a:p>
        <a:p>
          <a:pPr marL="0" lvl="0" indent="0" algn="ctr" defTabSz="577850">
            <a:lnSpc>
              <a:spcPct val="90000"/>
            </a:lnSpc>
            <a:spcBef>
              <a:spcPct val="0"/>
            </a:spcBef>
            <a:spcAft>
              <a:spcPct val="35000"/>
            </a:spcAft>
            <a:buNone/>
          </a:pPr>
          <a:r>
            <a:rPr lang="en-US" sz="1300" kern="1200" dirty="0">
              <a:latin typeface="+mj-lt"/>
            </a:rPr>
            <a:t>Inframark</a:t>
          </a:r>
        </a:p>
      </dsp:txBody>
      <dsp:txXfrm>
        <a:off x="546749" y="1899503"/>
        <a:ext cx="1230115" cy="1296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4E2C0-9CFF-7042-8468-740C7F98EF80}">
      <dsp:nvSpPr>
        <dsp:cNvPr id="0" name=""/>
        <dsp:cNvSpPr/>
      </dsp:nvSpPr>
      <dsp:spPr>
        <a:xfrm>
          <a:off x="5124" y="606447"/>
          <a:ext cx="1018987" cy="8783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j-lt"/>
            </a:rPr>
            <a:t>9:30 p.m.</a:t>
          </a:r>
        </a:p>
        <a:p>
          <a:pPr marL="0" lvl="0" indent="0" algn="ctr" defTabSz="488950">
            <a:lnSpc>
              <a:spcPct val="90000"/>
            </a:lnSpc>
            <a:spcBef>
              <a:spcPct val="0"/>
            </a:spcBef>
            <a:spcAft>
              <a:spcPct val="35000"/>
            </a:spcAft>
            <a:buNone/>
          </a:pPr>
          <a:endParaRPr lang="en-US" sz="1100" kern="1200" dirty="0">
            <a:latin typeface="+mj-lt"/>
          </a:endParaRPr>
        </a:p>
        <a:p>
          <a:pPr marL="0" lvl="0" indent="0" algn="ctr" defTabSz="488950">
            <a:lnSpc>
              <a:spcPct val="90000"/>
            </a:lnSpc>
            <a:spcBef>
              <a:spcPct val="0"/>
            </a:spcBef>
            <a:spcAft>
              <a:spcPct val="35000"/>
            </a:spcAft>
            <a:buNone/>
          </a:pPr>
          <a:r>
            <a:rPr lang="en-US" sz="1100" kern="1200" dirty="0">
              <a:latin typeface="+mj-lt"/>
            </a:rPr>
            <a:t>Well #3 first alert</a:t>
          </a:r>
        </a:p>
      </dsp:txBody>
      <dsp:txXfrm>
        <a:off x="30851" y="632174"/>
        <a:ext cx="967533" cy="826937"/>
      </dsp:txXfrm>
    </dsp:sp>
    <dsp:sp modelId="{A3A12BA0-06B9-3748-9DD3-1D2CA6F56B20}">
      <dsp:nvSpPr>
        <dsp:cNvPr id="0" name=""/>
        <dsp:cNvSpPr/>
      </dsp:nvSpPr>
      <dsp:spPr>
        <a:xfrm>
          <a:off x="1094514" y="958343"/>
          <a:ext cx="149254" cy="174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1094514" y="993263"/>
        <a:ext cx="104478" cy="104759"/>
      </dsp:txXfrm>
    </dsp:sp>
    <dsp:sp modelId="{ED600D9A-6F02-C74D-9AEE-EDDA346DA564}">
      <dsp:nvSpPr>
        <dsp:cNvPr id="0" name=""/>
        <dsp:cNvSpPr/>
      </dsp:nvSpPr>
      <dsp:spPr>
        <a:xfrm>
          <a:off x="1305723" y="542370"/>
          <a:ext cx="980617" cy="1006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j-lt"/>
            </a:rPr>
            <a:t>11 p.m.</a:t>
          </a:r>
        </a:p>
        <a:p>
          <a:pPr marL="0" lvl="0" indent="0" algn="ctr" defTabSz="488950">
            <a:lnSpc>
              <a:spcPct val="90000"/>
            </a:lnSpc>
            <a:spcBef>
              <a:spcPct val="0"/>
            </a:spcBef>
            <a:spcAft>
              <a:spcPct val="35000"/>
            </a:spcAft>
            <a:buNone/>
          </a:pPr>
          <a:endParaRPr lang="en-US" sz="900" kern="1200" dirty="0">
            <a:latin typeface="+mj-lt"/>
          </a:endParaRPr>
        </a:p>
        <a:p>
          <a:pPr marL="0" lvl="0" indent="0" algn="ctr" defTabSz="488950">
            <a:lnSpc>
              <a:spcPct val="90000"/>
            </a:lnSpc>
            <a:spcBef>
              <a:spcPct val="0"/>
            </a:spcBef>
            <a:spcAft>
              <a:spcPct val="35000"/>
            </a:spcAft>
            <a:buNone/>
          </a:pPr>
          <a:r>
            <a:rPr lang="en-US" sz="1100" kern="1200" dirty="0">
              <a:latin typeface="+mj-lt"/>
            </a:rPr>
            <a:t>Electrician called</a:t>
          </a:r>
        </a:p>
      </dsp:txBody>
      <dsp:txXfrm>
        <a:off x="1334444" y="571091"/>
        <a:ext cx="923175" cy="949103"/>
      </dsp:txXfrm>
    </dsp:sp>
    <dsp:sp modelId="{6AFC43ED-477E-F045-91C0-1EDDCE255396}">
      <dsp:nvSpPr>
        <dsp:cNvPr id="0" name=""/>
        <dsp:cNvSpPr/>
      </dsp:nvSpPr>
      <dsp:spPr>
        <a:xfrm>
          <a:off x="2356744" y="958343"/>
          <a:ext cx="149254" cy="174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356744" y="993263"/>
        <a:ext cx="104478" cy="104759"/>
      </dsp:txXfrm>
    </dsp:sp>
    <dsp:sp modelId="{FBF7B2BC-379E-2F47-8E93-37E039A85EB2}">
      <dsp:nvSpPr>
        <dsp:cNvPr id="0" name=""/>
        <dsp:cNvSpPr/>
      </dsp:nvSpPr>
      <dsp:spPr>
        <a:xfrm>
          <a:off x="2567953" y="542370"/>
          <a:ext cx="1002322" cy="1006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j-lt"/>
            </a:rPr>
            <a:t>4:30 a.m.</a:t>
          </a:r>
        </a:p>
        <a:p>
          <a:pPr marL="0" lvl="0" indent="0" algn="ctr" defTabSz="488950">
            <a:lnSpc>
              <a:spcPct val="90000"/>
            </a:lnSpc>
            <a:spcBef>
              <a:spcPct val="0"/>
            </a:spcBef>
            <a:spcAft>
              <a:spcPct val="35000"/>
            </a:spcAft>
            <a:buNone/>
          </a:pPr>
          <a:endParaRPr lang="en-US" sz="800" kern="1200" dirty="0">
            <a:latin typeface="+mj-lt"/>
          </a:endParaRPr>
        </a:p>
        <a:p>
          <a:pPr marL="0" lvl="0" indent="0" algn="ctr" defTabSz="488950">
            <a:lnSpc>
              <a:spcPct val="90000"/>
            </a:lnSpc>
            <a:spcBef>
              <a:spcPct val="0"/>
            </a:spcBef>
            <a:spcAft>
              <a:spcPct val="35000"/>
            </a:spcAft>
            <a:buNone/>
          </a:pPr>
          <a:r>
            <a:rPr lang="en-US" sz="1100" kern="1200" dirty="0">
              <a:latin typeface="+mj-lt"/>
            </a:rPr>
            <a:t>Electrician left site</a:t>
          </a:r>
        </a:p>
      </dsp:txBody>
      <dsp:txXfrm>
        <a:off x="2597310" y="571727"/>
        <a:ext cx="943608" cy="947831"/>
      </dsp:txXfrm>
    </dsp:sp>
    <dsp:sp modelId="{F7FD516F-0E37-8C42-AB8C-821B7E51B8C9}">
      <dsp:nvSpPr>
        <dsp:cNvPr id="0" name=""/>
        <dsp:cNvSpPr/>
      </dsp:nvSpPr>
      <dsp:spPr>
        <a:xfrm>
          <a:off x="3640679" y="958343"/>
          <a:ext cx="149254" cy="174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640679" y="993263"/>
        <a:ext cx="104478" cy="104759"/>
      </dsp:txXfrm>
    </dsp:sp>
    <dsp:sp modelId="{9C4F06D4-E21B-8040-94FD-0318D08D626A}">
      <dsp:nvSpPr>
        <dsp:cNvPr id="0" name=""/>
        <dsp:cNvSpPr/>
      </dsp:nvSpPr>
      <dsp:spPr>
        <a:xfrm>
          <a:off x="3851889" y="542370"/>
          <a:ext cx="704031" cy="1006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j-lt"/>
            </a:rPr>
            <a:t>5:27 a.m.</a:t>
          </a:r>
        </a:p>
        <a:p>
          <a:pPr marL="0" lvl="0" indent="0" algn="ctr" defTabSz="444500">
            <a:lnSpc>
              <a:spcPct val="90000"/>
            </a:lnSpc>
            <a:spcBef>
              <a:spcPct val="0"/>
            </a:spcBef>
            <a:spcAft>
              <a:spcPct val="35000"/>
            </a:spcAft>
            <a:buNone/>
          </a:pPr>
          <a:r>
            <a:rPr lang="en-US" sz="1000" kern="1200" dirty="0">
              <a:latin typeface="+mj-lt"/>
            </a:rPr>
            <a:t> Low system pressure alert (35 psi)</a:t>
          </a:r>
        </a:p>
      </dsp:txBody>
      <dsp:txXfrm>
        <a:off x="3872509" y="562990"/>
        <a:ext cx="662791" cy="965305"/>
      </dsp:txXfrm>
    </dsp:sp>
    <dsp:sp modelId="{BEB1252E-17CD-9441-919F-C370BDD0960C}">
      <dsp:nvSpPr>
        <dsp:cNvPr id="0" name=""/>
        <dsp:cNvSpPr/>
      </dsp:nvSpPr>
      <dsp:spPr>
        <a:xfrm>
          <a:off x="4626323" y="958343"/>
          <a:ext cx="149254" cy="174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4626323" y="993263"/>
        <a:ext cx="104478" cy="104759"/>
      </dsp:txXfrm>
    </dsp:sp>
    <dsp:sp modelId="{2A8E8946-CC73-7641-8576-461A4D606244}">
      <dsp:nvSpPr>
        <dsp:cNvPr id="0" name=""/>
        <dsp:cNvSpPr/>
      </dsp:nvSpPr>
      <dsp:spPr>
        <a:xfrm>
          <a:off x="4837533" y="542370"/>
          <a:ext cx="908045" cy="1006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5:37 a.m.</a:t>
          </a:r>
        </a:p>
        <a:p>
          <a:pPr marL="0" lvl="0" indent="0" algn="ctr" defTabSz="466725">
            <a:lnSpc>
              <a:spcPct val="90000"/>
            </a:lnSpc>
            <a:spcBef>
              <a:spcPct val="0"/>
            </a:spcBef>
            <a:spcAft>
              <a:spcPct val="35000"/>
            </a:spcAft>
            <a:buNone/>
          </a:pPr>
          <a:r>
            <a:rPr lang="en-US" sz="1050" kern="1200" dirty="0">
              <a:latin typeface="+mj-lt"/>
            </a:rPr>
            <a:t>Water plant pressure falls to 1.55 psi</a:t>
          </a:r>
        </a:p>
      </dsp:txBody>
      <dsp:txXfrm>
        <a:off x="4864129" y="568966"/>
        <a:ext cx="854853" cy="953353"/>
      </dsp:txXfrm>
    </dsp:sp>
    <dsp:sp modelId="{8648B8B1-9D10-2643-A296-0BE98F534C34}">
      <dsp:nvSpPr>
        <dsp:cNvPr id="0" name=""/>
        <dsp:cNvSpPr/>
      </dsp:nvSpPr>
      <dsp:spPr>
        <a:xfrm>
          <a:off x="5815982" y="958343"/>
          <a:ext cx="149254" cy="174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5815982" y="993263"/>
        <a:ext cx="104478" cy="104759"/>
      </dsp:txXfrm>
    </dsp:sp>
    <dsp:sp modelId="{A18712EA-B4A7-3244-9C07-A34841CE9955}">
      <dsp:nvSpPr>
        <dsp:cNvPr id="0" name=""/>
        <dsp:cNvSpPr/>
      </dsp:nvSpPr>
      <dsp:spPr>
        <a:xfrm>
          <a:off x="6027191" y="542370"/>
          <a:ext cx="868739" cy="1006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j-lt"/>
            </a:rPr>
            <a:t>6:42 a.m.</a:t>
          </a:r>
        </a:p>
        <a:p>
          <a:pPr marL="0" lvl="0" indent="0" algn="ctr" defTabSz="444500">
            <a:lnSpc>
              <a:spcPct val="90000"/>
            </a:lnSpc>
            <a:spcBef>
              <a:spcPct val="0"/>
            </a:spcBef>
            <a:spcAft>
              <a:spcPct val="35000"/>
            </a:spcAft>
            <a:buNone/>
          </a:pPr>
          <a:endParaRPr lang="en-US" sz="900" kern="1200" dirty="0"/>
        </a:p>
        <a:p>
          <a:pPr marL="0" lvl="0" indent="0" algn="ctr" defTabSz="444500">
            <a:lnSpc>
              <a:spcPct val="90000"/>
            </a:lnSpc>
            <a:spcBef>
              <a:spcPct val="0"/>
            </a:spcBef>
            <a:spcAft>
              <a:spcPct val="35000"/>
            </a:spcAft>
            <a:buNone/>
          </a:pPr>
          <a:r>
            <a:rPr lang="en-US" sz="1000" kern="1200" dirty="0">
              <a:latin typeface="+mj-lt"/>
            </a:rPr>
            <a:t>Boil Water Notice issued</a:t>
          </a:r>
        </a:p>
      </dsp:txBody>
      <dsp:txXfrm>
        <a:off x="6052635" y="567814"/>
        <a:ext cx="817851" cy="955657"/>
      </dsp:txXfrm>
    </dsp:sp>
    <dsp:sp modelId="{1BA7D403-35C3-1244-AEA0-5DC2C52D5834}">
      <dsp:nvSpPr>
        <dsp:cNvPr id="0" name=""/>
        <dsp:cNvSpPr/>
      </dsp:nvSpPr>
      <dsp:spPr>
        <a:xfrm>
          <a:off x="6966334" y="958343"/>
          <a:ext cx="149254" cy="174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6966334" y="993263"/>
        <a:ext cx="104478" cy="104759"/>
      </dsp:txXfrm>
    </dsp:sp>
    <dsp:sp modelId="{5587220A-F55B-5444-A13D-E2E94CFB2784}">
      <dsp:nvSpPr>
        <dsp:cNvPr id="0" name=""/>
        <dsp:cNvSpPr/>
      </dsp:nvSpPr>
      <dsp:spPr>
        <a:xfrm>
          <a:off x="7177544" y="542370"/>
          <a:ext cx="704031" cy="1006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j-lt"/>
            </a:rPr>
            <a:t>7:03 a.m.</a:t>
          </a:r>
        </a:p>
        <a:p>
          <a:pPr marL="0" lvl="0" indent="0" algn="ctr" defTabSz="444500">
            <a:lnSpc>
              <a:spcPct val="90000"/>
            </a:lnSpc>
            <a:spcBef>
              <a:spcPct val="0"/>
            </a:spcBef>
            <a:spcAft>
              <a:spcPct val="35000"/>
            </a:spcAft>
            <a:buNone/>
          </a:pPr>
          <a:endParaRPr lang="en-US" sz="1000" kern="1200" dirty="0">
            <a:latin typeface="+mj-lt"/>
          </a:endParaRPr>
        </a:p>
        <a:p>
          <a:pPr marL="0" lvl="0" indent="0" algn="ctr" defTabSz="444500">
            <a:lnSpc>
              <a:spcPct val="90000"/>
            </a:lnSpc>
            <a:spcBef>
              <a:spcPct val="0"/>
            </a:spcBef>
            <a:spcAft>
              <a:spcPct val="35000"/>
            </a:spcAft>
            <a:buNone/>
          </a:pPr>
          <a:r>
            <a:rPr lang="en-US" sz="1000" kern="1200" dirty="0">
              <a:latin typeface="+mj-lt"/>
            </a:rPr>
            <a:t>Generator started manually</a:t>
          </a:r>
        </a:p>
      </dsp:txBody>
      <dsp:txXfrm>
        <a:off x="7198164" y="562990"/>
        <a:ext cx="662791" cy="965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4E2C0-9CFF-7042-8468-740C7F98EF80}">
      <dsp:nvSpPr>
        <dsp:cNvPr id="0" name=""/>
        <dsp:cNvSpPr/>
      </dsp:nvSpPr>
      <dsp:spPr>
        <a:xfrm>
          <a:off x="3626" y="422777"/>
          <a:ext cx="1567462" cy="1245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7:17 a.m.</a:t>
          </a:r>
        </a:p>
        <a:p>
          <a:pPr marL="0" lvl="0" indent="0" algn="ctr" defTabSz="466725">
            <a:lnSpc>
              <a:spcPct val="90000"/>
            </a:lnSpc>
            <a:spcBef>
              <a:spcPct val="0"/>
            </a:spcBef>
            <a:spcAft>
              <a:spcPct val="35000"/>
            </a:spcAft>
            <a:buNone/>
          </a:pPr>
          <a:endParaRPr lang="en-US" sz="1050" kern="1200" dirty="0">
            <a:latin typeface="+mj-lt"/>
          </a:endParaRPr>
        </a:p>
        <a:p>
          <a:pPr marL="0" lvl="0" indent="0" algn="ctr" defTabSz="466725">
            <a:lnSpc>
              <a:spcPct val="90000"/>
            </a:lnSpc>
            <a:spcBef>
              <a:spcPct val="0"/>
            </a:spcBef>
            <a:spcAft>
              <a:spcPct val="35000"/>
            </a:spcAft>
            <a:buNone/>
          </a:pPr>
          <a:endParaRPr lang="en-US" sz="1050" kern="1200" dirty="0">
            <a:latin typeface="+mj-lt"/>
          </a:endParaRPr>
        </a:p>
        <a:p>
          <a:pPr marL="0" lvl="0" indent="0" algn="ctr" defTabSz="466725">
            <a:lnSpc>
              <a:spcPct val="90000"/>
            </a:lnSpc>
            <a:spcBef>
              <a:spcPct val="0"/>
            </a:spcBef>
            <a:spcAft>
              <a:spcPct val="35000"/>
            </a:spcAft>
            <a:buNone/>
          </a:pPr>
          <a:r>
            <a:rPr lang="en-US" sz="1050" kern="1200" dirty="0">
              <a:latin typeface="+mj-lt"/>
            </a:rPr>
            <a:t>Well #3 started on generated power</a:t>
          </a:r>
          <a:endParaRPr lang="en-US" sz="1400" kern="1200" dirty="0">
            <a:latin typeface="+mj-lt"/>
          </a:endParaRPr>
        </a:p>
      </dsp:txBody>
      <dsp:txXfrm>
        <a:off x="40112" y="459263"/>
        <a:ext cx="1494490" cy="1172759"/>
      </dsp:txXfrm>
    </dsp:sp>
    <dsp:sp modelId="{A3A12BA0-06B9-3748-9DD3-1D2CA6F56B20}">
      <dsp:nvSpPr>
        <dsp:cNvPr id="0" name=""/>
        <dsp:cNvSpPr/>
      </dsp:nvSpPr>
      <dsp:spPr>
        <a:xfrm>
          <a:off x="1679492" y="911222"/>
          <a:ext cx="229815" cy="268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679492" y="964990"/>
        <a:ext cx="160871" cy="161304"/>
      </dsp:txXfrm>
    </dsp:sp>
    <dsp:sp modelId="{C64A16D8-F8B7-CB4F-BC05-CA101469F823}">
      <dsp:nvSpPr>
        <dsp:cNvPr id="0" name=""/>
        <dsp:cNvSpPr/>
      </dsp:nvSpPr>
      <dsp:spPr>
        <a:xfrm>
          <a:off x="2004703" y="407924"/>
          <a:ext cx="1084036" cy="1275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j-lt"/>
            </a:rPr>
            <a:t>8:44 a.m.</a:t>
          </a:r>
        </a:p>
        <a:p>
          <a:pPr marL="0" lvl="0" indent="0" algn="ctr" defTabSz="444500">
            <a:lnSpc>
              <a:spcPct val="90000"/>
            </a:lnSpc>
            <a:spcBef>
              <a:spcPct val="0"/>
            </a:spcBef>
            <a:spcAft>
              <a:spcPct val="35000"/>
            </a:spcAft>
            <a:buNone/>
          </a:pPr>
          <a:endParaRPr lang="en-US" sz="1000" kern="1200" dirty="0">
            <a:latin typeface="+mj-lt"/>
          </a:endParaRPr>
        </a:p>
        <a:p>
          <a:pPr marL="0" lvl="0" indent="0" algn="ctr" defTabSz="444500">
            <a:lnSpc>
              <a:spcPct val="90000"/>
            </a:lnSpc>
            <a:spcBef>
              <a:spcPct val="0"/>
            </a:spcBef>
            <a:spcAft>
              <a:spcPct val="35000"/>
            </a:spcAft>
            <a:buNone/>
          </a:pPr>
          <a:endParaRPr lang="en-US" sz="1000" kern="1200" dirty="0">
            <a:latin typeface="+mj-lt"/>
          </a:endParaRPr>
        </a:p>
        <a:p>
          <a:pPr marL="0" lvl="0" indent="0" algn="ctr" defTabSz="444500">
            <a:lnSpc>
              <a:spcPct val="90000"/>
            </a:lnSpc>
            <a:spcBef>
              <a:spcPct val="0"/>
            </a:spcBef>
            <a:spcAft>
              <a:spcPct val="35000"/>
            </a:spcAft>
            <a:buNone/>
          </a:pPr>
          <a:r>
            <a:rPr lang="en-US" sz="1000" kern="1200" dirty="0">
              <a:latin typeface="+mj-lt"/>
            </a:rPr>
            <a:t>38 psi reading at water plant</a:t>
          </a:r>
        </a:p>
      </dsp:txBody>
      <dsp:txXfrm>
        <a:off x="2036453" y="439674"/>
        <a:ext cx="1020536" cy="1211936"/>
      </dsp:txXfrm>
    </dsp:sp>
    <dsp:sp modelId="{4311B8F0-8C80-3C49-91CC-AE6B8EDD2E98}">
      <dsp:nvSpPr>
        <dsp:cNvPr id="0" name=""/>
        <dsp:cNvSpPr/>
      </dsp:nvSpPr>
      <dsp:spPr>
        <a:xfrm>
          <a:off x="3197142" y="911222"/>
          <a:ext cx="229815" cy="268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3197142" y="964990"/>
        <a:ext cx="160871" cy="161304"/>
      </dsp:txXfrm>
    </dsp:sp>
    <dsp:sp modelId="{FBF7B2BC-379E-2F47-8E93-37E039A85EB2}">
      <dsp:nvSpPr>
        <dsp:cNvPr id="0" name=""/>
        <dsp:cNvSpPr/>
      </dsp:nvSpPr>
      <dsp:spPr>
        <a:xfrm>
          <a:off x="3522353" y="407924"/>
          <a:ext cx="1084036" cy="1275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mj-lt"/>
            </a:rPr>
            <a:t>12:39 p.m.</a:t>
          </a:r>
        </a:p>
        <a:p>
          <a:pPr marL="0" lvl="0" indent="0" algn="ctr" defTabSz="400050">
            <a:lnSpc>
              <a:spcPct val="90000"/>
            </a:lnSpc>
            <a:spcBef>
              <a:spcPct val="0"/>
            </a:spcBef>
            <a:spcAft>
              <a:spcPct val="35000"/>
            </a:spcAft>
            <a:buNone/>
          </a:pPr>
          <a:endParaRPr lang="en-US" sz="900" kern="1200" dirty="0">
            <a:latin typeface="+mj-lt"/>
          </a:endParaRPr>
        </a:p>
        <a:p>
          <a:pPr marL="0" lvl="0" indent="0" algn="ctr" defTabSz="400050">
            <a:lnSpc>
              <a:spcPct val="90000"/>
            </a:lnSpc>
            <a:spcBef>
              <a:spcPct val="0"/>
            </a:spcBef>
            <a:spcAft>
              <a:spcPct val="35000"/>
            </a:spcAft>
            <a:buNone/>
          </a:pPr>
          <a:endParaRPr lang="en-US" sz="900" kern="1200" dirty="0">
            <a:latin typeface="+mj-lt"/>
          </a:endParaRPr>
        </a:p>
        <a:p>
          <a:pPr marL="0" lvl="0" indent="0" algn="ctr" defTabSz="400050">
            <a:lnSpc>
              <a:spcPct val="90000"/>
            </a:lnSpc>
            <a:spcBef>
              <a:spcPct val="0"/>
            </a:spcBef>
            <a:spcAft>
              <a:spcPct val="35000"/>
            </a:spcAft>
            <a:buNone/>
          </a:pPr>
          <a:endParaRPr lang="en-US" sz="800" kern="1200" dirty="0">
            <a:latin typeface="+mj-lt"/>
          </a:endParaRPr>
        </a:p>
        <a:p>
          <a:pPr marL="0" lvl="0" indent="0" algn="ctr" defTabSz="400050">
            <a:lnSpc>
              <a:spcPct val="90000"/>
            </a:lnSpc>
            <a:spcBef>
              <a:spcPct val="0"/>
            </a:spcBef>
            <a:spcAft>
              <a:spcPct val="35000"/>
            </a:spcAft>
            <a:buNone/>
          </a:pPr>
          <a:r>
            <a:rPr lang="en-US" sz="900" kern="1200" dirty="0">
              <a:latin typeface="+mj-lt"/>
            </a:rPr>
            <a:t>All systems normal/running on generator</a:t>
          </a:r>
        </a:p>
      </dsp:txBody>
      <dsp:txXfrm>
        <a:off x="3554103" y="439674"/>
        <a:ext cx="1020536" cy="1211936"/>
      </dsp:txXfrm>
    </dsp:sp>
    <dsp:sp modelId="{F7FD516F-0E37-8C42-AB8C-821B7E51B8C9}">
      <dsp:nvSpPr>
        <dsp:cNvPr id="0" name=""/>
        <dsp:cNvSpPr/>
      </dsp:nvSpPr>
      <dsp:spPr>
        <a:xfrm>
          <a:off x="4714793" y="911222"/>
          <a:ext cx="229815" cy="268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714793" y="964990"/>
        <a:ext cx="160871" cy="161304"/>
      </dsp:txXfrm>
    </dsp:sp>
    <dsp:sp modelId="{9C4F06D4-E21B-8040-94FD-0318D08D626A}">
      <dsp:nvSpPr>
        <dsp:cNvPr id="0" name=""/>
        <dsp:cNvSpPr/>
      </dsp:nvSpPr>
      <dsp:spPr>
        <a:xfrm>
          <a:off x="5040004" y="407924"/>
          <a:ext cx="1084036" cy="1275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mj-lt"/>
            </a:rPr>
            <a:t>08/22</a:t>
          </a:r>
        </a:p>
        <a:p>
          <a:pPr marL="0" lvl="0" indent="0" algn="ctr" defTabSz="400050">
            <a:lnSpc>
              <a:spcPct val="90000"/>
            </a:lnSpc>
            <a:spcBef>
              <a:spcPct val="0"/>
            </a:spcBef>
            <a:spcAft>
              <a:spcPct val="35000"/>
            </a:spcAft>
            <a:buNone/>
          </a:pPr>
          <a:endParaRPr lang="en-US" sz="900" b="1" kern="1200" dirty="0">
            <a:latin typeface="+mj-lt"/>
          </a:endParaRPr>
        </a:p>
        <a:p>
          <a:pPr marL="0" lvl="0" indent="0" algn="ctr" defTabSz="400050">
            <a:lnSpc>
              <a:spcPct val="90000"/>
            </a:lnSpc>
            <a:spcBef>
              <a:spcPct val="0"/>
            </a:spcBef>
            <a:spcAft>
              <a:spcPct val="35000"/>
            </a:spcAft>
            <a:buNone/>
          </a:pPr>
          <a:endParaRPr lang="en-US" sz="900" b="1" kern="1200" dirty="0">
            <a:latin typeface="+mj-lt"/>
          </a:endParaRPr>
        </a:p>
        <a:p>
          <a:pPr marL="0" lvl="0" indent="0" algn="ctr" defTabSz="400050">
            <a:lnSpc>
              <a:spcPct val="90000"/>
            </a:lnSpc>
            <a:spcBef>
              <a:spcPct val="0"/>
            </a:spcBef>
            <a:spcAft>
              <a:spcPct val="35000"/>
            </a:spcAft>
            <a:buNone/>
          </a:pPr>
          <a:endParaRPr lang="en-US" sz="800" kern="1200" dirty="0">
            <a:latin typeface="+mj-lt"/>
          </a:endParaRPr>
        </a:p>
        <a:p>
          <a:pPr marL="0" lvl="0" indent="0" algn="ctr" defTabSz="400050">
            <a:lnSpc>
              <a:spcPct val="90000"/>
            </a:lnSpc>
            <a:spcBef>
              <a:spcPct val="0"/>
            </a:spcBef>
            <a:spcAft>
              <a:spcPct val="35000"/>
            </a:spcAft>
            <a:buNone/>
          </a:pPr>
          <a:r>
            <a:rPr lang="en-US" sz="900" kern="1200" dirty="0">
              <a:latin typeface="+mj-lt"/>
            </a:rPr>
            <a:t>1:25 p.m. Boil Water Notice rescinded</a:t>
          </a:r>
        </a:p>
      </dsp:txBody>
      <dsp:txXfrm>
        <a:off x="5071754" y="439674"/>
        <a:ext cx="1020536" cy="1211936"/>
      </dsp:txXfrm>
    </dsp:sp>
    <dsp:sp modelId="{BEB1252E-17CD-9441-919F-C370BDD0960C}">
      <dsp:nvSpPr>
        <dsp:cNvPr id="0" name=""/>
        <dsp:cNvSpPr/>
      </dsp:nvSpPr>
      <dsp:spPr>
        <a:xfrm>
          <a:off x="6232444" y="911222"/>
          <a:ext cx="229815" cy="268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232444" y="964990"/>
        <a:ext cx="160871" cy="161304"/>
      </dsp:txXfrm>
    </dsp:sp>
    <dsp:sp modelId="{2A8E8946-CC73-7641-8576-461A4D606244}">
      <dsp:nvSpPr>
        <dsp:cNvPr id="0" name=""/>
        <dsp:cNvSpPr/>
      </dsp:nvSpPr>
      <dsp:spPr>
        <a:xfrm>
          <a:off x="6557654" y="407924"/>
          <a:ext cx="1325418" cy="1275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mj-lt"/>
            </a:rPr>
            <a:t>08/27 – 08/28</a:t>
          </a:r>
          <a:endParaRPr lang="en-US" sz="800" b="1" kern="1200" dirty="0">
            <a:latin typeface="+mj-lt"/>
          </a:endParaRPr>
        </a:p>
        <a:p>
          <a:pPr marL="0" lvl="0" indent="0" algn="ctr" defTabSz="444500">
            <a:lnSpc>
              <a:spcPct val="90000"/>
            </a:lnSpc>
            <a:spcBef>
              <a:spcPct val="0"/>
            </a:spcBef>
            <a:spcAft>
              <a:spcPct val="35000"/>
            </a:spcAft>
            <a:buNone/>
          </a:pPr>
          <a:endParaRPr lang="en-US" sz="800" kern="1200" dirty="0">
            <a:latin typeface="+mj-lt"/>
          </a:endParaRPr>
        </a:p>
        <a:p>
          <a:pPr marL="0" lvl="0" indent="0" algn="ctr" defTabSz="444500">
            <a:lnSpc>
              <a:spcPct val="90000"/>
            </a:lnSpc>
            <a:spcBef>
              <a:spcPct val="0"/>
            </a:spcBef>
            <a:spcAft>
              <a:spcPct val="35000"/>
            </a:spcAft>
            <a:buNone/>
          </a:pPr>
          <a:endParaRPr lang="en-US" sz="800" kern="1200" dirty="0">
            <a:latin typeface="+mj-lt"/>
          </a:endParaRPr>
        </a:p>
        <a:p>
          <a:pPr marL="0" lvl="0" indent="0" algn="ctr" defTabSz="444500">
            <a:lnSpc>
              <a:spcPct val="90000"/>
            </a:lnSpc>
            <a:spcBef>
              <a:spcPct val="0"/>
            </a:spcBef>
            <a:spcAft>
              <a:spcPct val="35000"/>
            </a:spcAft>
            <a:buNone/>
          </a:pPr>
          <a:r>
            <a:rPr lang="en-US" sz="1000" kern="1200" dirty="0">
              <a:latin typeface="+mj-lt"/>
            </a:rPr>
            <a:t>CenterPoint completed work at facility. Power transferred to normal power.</a:t>
          </a:r>
        </a:p>
      </dsp:txBody>
      <dsp:txXfrm>
        <a:off x="6595010" y="445280"/>
        <a:ext cx="1250706" cy="120072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75D2B-9041-4649-BE12-D32F1BFBE5D8}" type="datetimeFigureOut">
              <a:rPr lang="en-US" smtClean="0"/>
              <a:t>9/5/23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2389D-92B1-FF43-8792-68AB842DFB34}" type="slidenum">
              <a:rPr lang="en-US" smtClean="0"/>
              <a:t>‹#›</a:t>
            </a:fld>
            <a:endParaRPr lang="en-US" dirty="0"/>
          </a:p>
        </p:txBody>
      </p:sp>
    </p:spTree>
    <p:extLst>
      <p:ext uri="{BB962C8B-B14F-4D97-AF65-F5344CB8AC3E}">
        <p14:creationId xmlns:p14="http://schemas.microsoft.com/office/powerpoint/2010/main" val="107218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2389D-92B1-FF43-8792-68AB842DFB34}" type="slidenum">
              <a:rPr lang="en-US" smtClean="0"/>
              <a:t>7</a:t>
            </a:fld>
            <a:endParaRPr lang="en-US" dirty="0"/>
          </a:p>
        </p:txBody>
      </p:sp>
    </p:spTree>
    <p:extLst>
      <p:ext uri="{BB962C8B-B14F-4D97-AF65-F5344CB8AC3E}">
        <p14:creationId xmlns:p14="http://schemas.microsoft.com/office/powerpoint/2010/main" val="71993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2389D-92B1-FF43-8792-68AB842DFB34}" type="slidenum">
              <a:rPr lang="en-US" smtClean="0"/>
              <a:t>13</a:t>
            </a:fld>
            <a:endParaRPr lang="en-US" dirty="0"/>
          </a:p>
        </p:txBody>
      </p:sp>
    </p:spTree>
    <p:extLst>
      <p:ext uri="{BB962C8B-B14F-4D97-AF65-F5344CB8AC3E}">
        <p14:creationId xmlns:p14="http://schemas.microsoft.com/office/powerpoint/2010/main" val="89218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a:t>9/5/23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pic>
        <p:nvPicPr>
          <p:cNvPr id="7" name="Picture 6">
            <a:extLst>
              <a:ext uri="{FF2B5EF4-FFF2-40B4-BE49-F238E27FC236}">
                <a16:creationId xmlns:a16="http://schemas.microsoft.com/office/drawing/2014/main" id="{D6BA0D48-8BF9-D9E1-5219-20BA39CD52C7}"/>
              </a:ext>
            </a:extLst>
          </p:cNvPr>
          <p:cNvPicPr>
            <a:picLocks noChangeAspect="1"/>
          </p:cNvPicPr>
          <p:nvPr userDrawn="1"/>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87850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a:t>9/5/23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pic>
        <p:nvPicPr>
          <p:cNvPr id="8" name="Picture 7" descr="A picture containing text&#10;&#10;Description automatically generated">
            <a:extLst>
              <a:ext uri="{FF2B5EF4-FFF2-40B4-BE49-F238E27FC236}">
                <a16:creationId xmlns:a16="http://schemas.microsoft.com/office/drawing/2014/main" id="{3A778E3F-8DBF-B45D-B24D-7E1C1B55E131}"/>
              </a:ext>
            </a:extLst>
          </p:cNvPr>
          <p:cNvPicPr>
            <a:picLocks noChangeAspect="1"/>
          </p:cNvPicPr>
          <p:nvPr userDrawn="1"/>
        </p:nvPicPr>
        <p:blipFill>
          <a:blip r:embed="rId2"/>
          <a:stretch>
            <a:fillRect/>
          </a:stretch>
        </p:blipFill>
        <p:spPr>
          <a:xfrm>
            <a:off x="-64294" y="0"/>
            <a:ext cx="1385888" cy="5143500"/>
          </a:xfrm>
          <a:prstGeom prst="rect">
            <a:avLst/>
          </a:prstGeom>
        </p:spPr>
      </p:pic>
    </p:spTree>
    <p:extLst>
      <p:ext uri="{BB962C8B-B14F-4D97-AF65-F5344CB8AC3E}">
        <p14:creationId xmlns:p14="http://schemas.microsoft.com/office/powerpoint/2010/main" val="389232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a:t>9/5/23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dirty="0"/>
          </a:p>
        </p:txBody>
      </p:sp>
      <p:pic>
        <p:nvPicPr>
          <p:cNvPr id="10" name="Picture 9" descr="A picture containing text&#10;&#10;Description automatically generated">
            <a:extLst>
              <a:ext uri="{FF2B5EF4-FFF2-40B4-BE49-F238E27FC236}">
                <a16:creationId xmlns:a16="http://schemas.microsoft.com/office/drawing/2014/main" id="{4A43B3A1-F40E-C6DA-D574-BC682445555E}"/>
              </a:ext>
            </a:extLst>
          </p:cNvPr>
          <p:cNvPicPr>
            <a:picLocks noChangeAspect="1"/>
          </p:cNvPicPr>
          <p:nvPr userDrawn="1"/>
        </p:nvPicPr>
        <p:blipFill>
          <a:blip r:embed="rId2"/>
          <a:stretch>
            <a:fillRect/>
          </a:stretch>
        </p:blipFill>
        <p:spPr>
          <a:xfrm>
            <a:off x="-64294" y="0"/>
            <a:ext cx="1385888" cy="5143500"/>
          </a:xfrm>
          <a:prstGeom prst="rect">
            <a:avLst/>
          </a:prstGeom>
        </p:spPr>
      </p:pic>
    </p:spTree>
    <p:extLst>
      <p:ext uri="{BB962C8B-B14F-4D97-AF65-F5344CB8AC3E}">
        <p14:creationId xmlns:p14="http://schemas.microsoft.com/office/powerpoint/2010/main" val="421262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BD7510-5A27-C4CD-4ABC-E5F70936026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9BACA273-A31F-EE8A-F5BD-3A459CCF550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8" name="Slide Number Placeholder 7">
            <a:extLst>
              <a:ext uri="{FF2B5EF4-FFF2-40B4-BE49-F238E27FC236}">
                <a16:creationId xmlns:a16="http://schemas.microsoft.com/office/drawing/2014/main" id="{F7E28A52-5F5B-C7B6-5448-E87369EA9FE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Georgia" panose="02040502050405020303" pitchFamily="18" charset="0"/>
              </a:defRPr>
            </a:lvl1pPr>
          </a:lstStyle>
          <a:p>
            <a:fld id="{81B861D4-2B32-5046-ADD0-2BD24E73E5F6}" type="slidenum">
              <a:rPr lang="en-US" smtClean="0"/>
              <a:pPr/>
              <a:t>‹#›</a:t>
            </a:fld>
            <a:endParaRPr lang="en-US" dirty="0"/>
          </a:p>
        </p:txBody>
      </p:sp>
    </p:spTree>
    <p:extLst>
      <p:ext uri="{BB962C8B-B14F-4D97-AF65-F5344CB8AC3E}">
        <p14:creationId xmlns:p14="http://schemas.microsoft.com/office/powerpoint/2010/main" val="18922282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685800" rtl="0" eaLnBrk="1" latinLnBrk="0" hangingPunct="1">
        <a:lnSpc>
          <a:spcPct val="90000"/>
        </a:lnSpc>
        <a:spcBef>
          <a:spcPct val="0"/>
        </a:spcBef>
        <a:buNone/>
        <a:defRPr sz="3300" b="1" kern="1200">
          <a:solidFill>
            <a:schemeClr val="accent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b="0" i="0" kern="1200" baseline="0">
          <a:solidFill>
            <a:srgbClr val="444E4C"/>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b="0" i="0" kern="1200" baseline="0">
          <a:solidFill>
            <a:srgbClr val="444E4C"/>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b="0" i="0" kern="1200" baseline="0">
          <a:solidFill>
            <a:srgbClr val="444E4C"/>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b="0" i="0" kern="1200" baseline="0">
          <a:solidFill>
            <a:srgbClr val="444E4C"/>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b="0" i="0" kern="1200" baseline="0">
          <a:solidFill>
            <a:srgbClr val="444E4C"/>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4E06-4101-55C3-F980-4444DC176A87}"/>
              </a:ext>
            </a:extLst>
          </p:cNvPr>
          <p:cNvSpPr>
            <a:spLocks noGrp="1"/>
          </p:cNvSpPr>
          <p:nvPr>
            <p:ph type="ctrTitle"/>
          </p:nvPr>
        </p:nvSpPr>
        <p:spPr>
          <a:xfrm>
            <a:off x="365332" y="0"/>
            <a:ext cx="8421881" cy="2155372"/>
          </a:xfrm>
        </p:spPr>
        <p:txBody>
          <a:bodyPr>
            <a:normAutofit/>
          </a:bodyPr>
          <a:lstStyle/>
          <a:p>
            <a:r>
              <a:rPr lang="en-US" b="1" dirty="0">
                <a:solidFill>
                  <a:srgbClr val="5C798C"/>
                </a:solidFill>
                <a:latin typeface="Arial" panose="020B0604020202020204" pitchFamily="34" charset="0"/>
                <a:cs typeface="Arial" panose="020B0604020202020204" pitchFamily="34" charset="0"/>
              </a:rPr>
              <a:t>Water System Overview</a:t>
            </a:r>
          </a:p>
        </p:txBody>
      </p:sp>
      <p:sp>
        <p:nvSpPr>
          <p:cNvPr id="3" name="Subtitle 2">
            <a:extLst>
              <a:ext uri="{FF2B5EF4-FFF2-40B4-BE49-F238E27FC236}">
                <a16:creationId xmlns:a16="http://schemas.microsoft.com/office/drawing/2014/main" id="{8AD9FFDE-706C-6EE0-FD96-F30CCCF61105}"/>
              </a:ext>
            </a:extLst>
          </p:cNvPr>
          <p:cNvSpPr>
            <a:spLocks noGrp="1"/>
          </p:cNvSpPr>
          <p:nvPr>
            <p:ph type="subTitle" idx="1"/>
          </p:nvPr>
        </p:nvSpPr>
        <p:spPr>
          <a:xfrm>
            <a:off x="1143000" y="2081768"/>
            <a:ext cx="6858000" cy="489982"/>
          </a:xfrm>
        </p:spPr>
        <p:txBody>
          <a:bodyPr/>
          <a:lstStyle/>
          <a:p>
            <a:r>
              <a:rPr lang="en-US" dirty="0">
                <a:solidFill>
                  <a:schemeClr val="bg1"/>
                </a:solidFill>
                <a:latin typeface="Arial" panose="020B0604020202020204" pitchFamily="34" charset="0"/>
                <a:cs typeface="Arial" panose="020B0604020202020204" pitchFamily="34" charset="0"/>
              </a:rPr>
              <a:t>August 2023</a:t>
            </a:r>
          </a:p>
        </p:txBody>
      </p:sp>
    </p:spTree>
    <p:extLst>
      <p:ext uri="{BB962C8B-B14F-4D97-AF65-F5344CB8AC3E}">
        <p14:creationId xmlns:p14="http://schemas.microsoft.com/office/powerpoint/2010/main" val="229034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3689-30B0-24F7-5100-B28C1D39E5CF}"/>
              </a:ext>
            </a:extLst>
          </p:cNvPr>
          <p:cNvSpPr>
            <a:spLocks noGrp="1"/>
          </p:cNvSpPr>
          <p:nvPr>
            <p:ph type="title"/>
          </p:nvPr>
        </p:nvSpPr>
        <p:spPr>
          <a:xfrm>
            <a:off x="1257300" y="140573"/>
            <a:ext cx="7886700" cy="994172"/>
          </a:xfrm>
        </p:spPr>
        <p:txBody>
          <a:bodyPr>
            <a:normAutofit/>
          </a:bodyPr>
          <a:lstStyle/>
          <a:p>
            <a:r>
              <a:rPr lang="en-US" sz="3200" dirty="0"/>
              <a:t>CCR Water System</a:t>
            </a:r>
          </a:p>
        </p:txBody>
      </p:sp>
      <p:sp>
        <p:nvSpPr>
          <p:cNvPr id="7" name="Content Placeholder 6">
            <a:extLst>
              <a:ext uri="{FF2B5EF4-FFF2-40B4-BE49-F238E27FC236}">
                <a16:creationId xmlns:a16="http://schemas.microsoft.com/office/drawing/2014/main" id="{EE5F7BBE-EEF3-FD06-F78A-63265020E019}"/>
              </a:ext>
            </a:extLst>
          </p:cNvPr>
          <p:cNvSpPr>
            <a:spLocks noGrp="1"/>
          </p:cNvSpPr>
          <p:nvPr>
            <p:ph sz="half" idx="1"/>
          </p:nvPr>
        </p:nvSpPr>
        <p:spPr>
          <a:xfrm>
            <a:off x="1038946" y="757721"/>
            <a:ext cx="3038475" cy="531855"/>
          </a:xfrm>
        </p:spPr>
        <p:txBody>
          <a:bodyPr>
            <a:normAutofit/>
          </a:bodyPr>
          <a:lstStyle/>
          <a:p>
            <a:pPr marL="0" indent="0" algn="ctr">
              <a:buNone/>
            </a:pPr>
            <a:r>
              <a:rPr lang="en-US" sz="1200" b="1" dirty="0">
                <a:solidFill>
                  <a:srgbClr val="50637C"/>
                </a:solidFill>
                <a:latin typeface="+mj-lt"/>
                <a:cs typeface="+mn-cs"/>
              </a:rPr>
              <a:t>Connections: 5,988</a:t>
            </a:r>
          </a:p>
        </p:txBody>
      </p:sp>
      <p:pic>
        <p:nvPicPr>
          <p:cNvPr id="6" name="Picture 5" descr="Diagram of a diagram of a plant process&#10;&#10;Description automatically generated">
            <a:extLst>
              <a:ext uri="{FF2B5EF4-FFF2-40B4-BE49-F238E27FC236}">
                <a16:creationId xmlns:a16="http://schemas.microsoft.com/office/drawing/2014/main" id="{54E4A9B9-E06A-09E3-D479-829835359DE5}"/>
              </a:ext>
            </a:extLst>
          </p:cNvPr>
          <p:cNvPicPr>
            <a:picLocks noChangeAspect="1"/>
          </p:cNvPicPr>
          <p:nvPr/>
        </p:nvPicPr>
        <p:blipFill rotWithShape="1">
          <a:blip r:embed="rId2"/>
          <a:srcRect l="12155" t="26273" r="12007" b="40194"/>
          <a:stretch/>
        </p:blipFill>
        <p:spPr>
          <a:xfrm>
            <a:off x="1148667" y="2101276"/>
            <a:ext cx="8019650" cy="1994631"/>
          </a:xfrm>
          <a:prstGeom prst="rect">
            <a:avLst/>
          </a:prstGeom>
        </p:spPr>
      </p:pic>
    </p:spTree>
    <p:extLst>
      <p:ext uri="{BB962C8B-B14F-4D97-AF65-F5344CB8AC3E}">
        <p14:creationId xmlns:p14="http://schemas.microsoft.com/office/powerpoint/2010/main" val="340408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8351-84C2-5C39-062E-9565393610CD}"/>
              </a:ext>
            </a:extLst>
          </p:cNvPr>
          <p:cNvSpPr>
            <a:spLocks noGrp="1"/>
          </p:cNvSpPr>
          <p:nvPr>
            <p:ph type="title"/>
          </p:nvPr>
        </p:nvSpPr>
        <p:spPr>
          <a:xfrm>
            <a:off x="628650" y="258730"/>
            <a:ext cx="7886700" cy="994172"/>
          </a:xfrm>
        </p:spPr>
        <p:txBody>
          <a:bodyPr/>
          <a:lstStyle/>
          <a:p>
            <a:pPr algn="ctr"/>
            <a:r>
              <a:rPr lang="en-US" sz="3200" dirty="0"/>
              <a:t>Cross Creek Ranch</a:t>
            </a:r>
            <a:r>
              <a:rPr lang="en-US" dirty="0"/>
              <a:t> Water System</a:t>
            </a:r>
          </a:p>
        </p:txBody>
      </p:sp>
      <p:graphicFrame>
        <p:nvGraphicFramePr>
          <p:cNvPr id="5" name="Content Placeholder 4">
            <a:extLst>
              <a:ext uri="{FF2B5EF4-FFF2-40B4-BE49-F238E27FC236}">
                <a16:creationId xmlns:a16="http://schemas.microsoft.com/office/drawing/2014/main" id="{7E468ECB-94C1-FFAA-6243-393EDF059DFE}"/>
              </a:ext>
            </a:extLst>
          </p:cNvPr>
          <p:cNvGraphicFramePr>
            <a:graphicFrameLocks noGrp="1"/>
          </p:cNvGraphicFramePr>
          <p:nvPr>
            <p:ph sz="half" idx="2"/>
            <p:extLst>
              <p:ext uri="{D42A27DB-BD31-4B8C-83A1-F6EECF244321}">
                <p14:modId xmlns:p14="http://schemas.microsoft.com/office/powerpoint/2010/main" val="633808586"/>
              </p:ext>
            </p:extLst>
          </p:nvPr>
        </p:nvGraphicFramePr>
        <p:xfrm>
          <a:off x="1709554" y="995454"/>
          <a:ext cx="5236369" cy="36016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A2C71D4-B2AC-4E3E-D5B5-3F9A700E6FDE}"/>
              </a:ext>
            </a:extLst>
          </p:cNvPr>
          <p:cNvSpPr txBox="1"/>
          <p:nvPr/>
        </p:nvSpPr>
        <p:spPr>
          <a:xfrm>
            <a:off x="5653453" y="3745523"/>
            <a:ext cx="4523550" cy="1397977"/>
          </a:xfrm>
          <a:prstGeom prst="rect">
            <a:avLst/>
          </a:prstGeom>
          <a:noFill/>
        </p:spPr>
        <p:txBody>
          <a:bodyPr wrap="square">
            <a:spAutoFit/>
          </a:bodyPr>
          <a:lstStyle/>
          <a:p>
            <a:pPr lvl="1" indent="-228600" defTabSz="685800">
              <a:lnSpc>
                <a:spcPct val="100000"/>
              </a:lnSpc>
              <a:spcBef>
                <a:spcPts val="0"/>
              </a:spcBef>
              <a:buFont typeface="Arial" panose="020B0604020202020204" pitchFamily="34" charset="0"/>
              <a:buChar char="•"/>
              <a:defRPr/>
            </a:pPr>
            <a:r>
              <a:rPr kumimoji="0" lang="en-US" sz="1200" b="1" i="0" u="none" strike="noStrike" kern="1200" cap="none" spc="0" normalizeH="0" baseline="0" noProof="0" dirty="0">
                <a:ln>
                  <a:noFill/>
                </a:ln>
                <a:solidFill>
                  <a:srgbClr val="444E4C"/>
                </a:solidFill>
                <a:effectLst/>
                <a:uLnTx/>
                <a:uFillTx/>
                <a:latin typeface="+mj-lt"/>
                <a:ea typeface="+mn-ea"/>
                <a:cs typeface="+mn-cs"/>
              </a:rPr>
              <a:t>4 wells: 8,591,040 GPD</a:t>
            </a:r>
          </a:p>
          <a:p>
            <a:pPr lvl="2" indent="-228600" defTabSz="685800">
              <a:lnSpc>
                <a:spcPct val="100000"/>
              </a:lnSpc>
              <a:spcBef>
                <a:spcPts val="0"/>
              </a:spcBef>
              <a:buFont typeface="Arial" panose="020B0604020202020204" pitchFamily="34" charset="0"/>
              <a:buChar char="•"/>
              <a:defRPr/>
            </a:pPr>
            <a:r>
              <a:rPr lang="en-US" sz="1050" b="0" dirty="0">
                <a:solidFill>
                  <a:srgbClr val="444E4C"/>
                </a:solidFill>
                <a:latin typeface="+mj-lt"/>
                <a:cs typeface="+mn-cs"/>
              </a:rPr>
              <a:t>WP #1 – 3,600,000 GPD</a:t>
            </a:r>
            <a:endParaRPr kumimoji="0" lang="en-US" sz="1050" b="0" i="0" u="none" strike="noStrike" kern="1200" cap="none" spc="0" normalizeH="0" baseline="0" noProof="0" dirty="0">
              <a:ln>
                <a:noFill/>
              </a:ln>
              <a:solidFill>
                <a:srgbClr val="444E4C"/>
              </a:solidFill>
              <a:effectLst/>
              <a:uLnTx/>
              <a:uFillTx/>
              <a:latin typeface="+mj-lt"/>
              <a:ea typeface="+mn-ea"/>
              <a:cs typeface="+mn-cs"/>
            </a:endParaRPr>
          </a:p>
          <a:p>
            <a:pPr lvl="3" indent="-228600" defTabSz="685800">
              <a:lnSpc>
                <a:spcPct val="100000"/>
              </a:lnSpc>
              <a:spcBef>
                <a:spcPts val="0"/>
              </a:spcBef>
              <a:buFont typeface="Arial" panose="020B0604020202020204" pitchFamily="34" charset="0"/>
              <a:buChar char="•"/>
              <a:defRPr/>
            </a:pPr>
            <a:r>
              <a:rPr lang="en-US" sz="1050" b="0" dirty="0">
                <a:solidFill>
                  <a:srgbClr val="444E4C"/>
                </a:solidFill>
                <a:latin typeface="+mj-lt"/>
                <a:cs typeface="+mn-cs"/>
              </a:rPr>
              <a:t>Well 1 – 1500 GPM – 2,160,000 GPD</a:t>
            </a:r>
          </a:p>
          <a:p>
            <a:pPr lvl="3" indent="-228600" defTabSz="685800">
              <a:lnSpc>
                <a:spcPct val="100000"/>
              </a:lnSpc>
              <a:spcBef>
                <a:spcPts val="0"/>
              </a:spcBef>
              <a:buFont typeface="Arial" panose="020B0604020202020204" pitchFamily="34" charset="0"/>
              <a:buChar char="•"/>
              <a:defRPr/>
            </a:pPr>
            <a:r>
              <a:rPr lang="en-US" sz="1050" b="0" dirty="0">
                <a:solidFill>
                  <a:srgbClr val="444E4C"/>
                </a:solidFill>
                <a:latin typeface="+mj-lt"/>
                <a:cs typeface="+mn-cs"/>
              </a:rPr>
              <a:t>Well 2 – 1000 GPM – 1,440,000 GPD</a:t>
            </a:r>
          </a:p>
          <a:p>
            <a:pPr lvl="2" indent="-228600" defTabSz="685800">
              <a:lnSpc>
                <a:spcPct val="100000"/>
              </a:lnSpc>
              <a:spcBef>
                <a:spcPts val="0"/>
              </a:spcBef>
              <a:buFont typeface="Arial" panose="020B0604020202020204" pitchFamily="34" charset="0"/>
              <a:buChar char="•"/>
              <a:defRPr/>
            </a:pPr>
            <a:r>
              <a:rPr lang="en-US" sz="1050" b="0" dirty="0">
                <a:solidFill>
                  <a:srgbClr val="444E4C"/>
                </a:solidFill>
                <a:latin typeface="+mj-lt"/>
                <a:cs typeface="+mn-cs"/>
              </a:rPr>
              <a:t>WP # 2</a:t>
            </a:r>
          </a:p>
          <a:p>
            <a:pPr lvl="3" indent="-228600" defTabSz="685800">
              <a:lnSpc>
                <a:spcPct val="100000"/>
              </a:lnSpc>
              <a:spcBef>
                <a:spcPts val="0"/>
              </a:spcBef>
              <a:buFont typeface="Arial" panose="020B0604020202020204" pitchFamily="34" charset="0"/>
              <a:buChar char="•"/>
              <a:defRPr/>
            </a:pPr>
            <a:r>
              <a:rPr lang="en-US" sz="1050" b="0" dirty="0">
                <a:solidFill>
                  <a:srgbClr val="444E4C"/>
                </a:solidFill>
                <a:latin typeface="+mj-lt"/>
                <a:cs typeface="+mn-cs"/>
              </a:rPr>
              <a:t>Well 3 – 1650 GPM – 2,376,000 GPD</a:t>
            </a:r>
          </a:p>
          <a:p>
            <a:pPr lvl="2" indent="-228600" defTabSz="685800">
              <a:lnSpc>
                <a:spcPct val="100000"/>
              </a:lnSpc>
              <a:spcBef>
                <a:spcPts val="0"/>
              </a:spcBef>
              <a:buFont typeface="Arial" panose="020B0604020202020204" pitchFamily="34" charset="0"/>
              <a:buChar char="•"/>
              <a:defRPr/>
            </a:pPr>
            <a:r>
              <a:rPr lang="en-US" sz="1050" b="0" dirty="0">
                <a:solidFill>
                  <a:srgbClr val="444E4C"/>
                </a:solidFill>
                <a:latin typeface="+mj-lt"/>
                <a:cs typeface="+mn-cs"/>
              </a:rPr>
              <a:t>WP #3:</a:t>
            </a:r>
          </a:p>
          <a:p>
            <a:pPr lvl="3" indent="-228600" defTabSz="685800">
              <a:lnSpc>
                <a:spcPct val="100000"/>
              </a:lnSpc>
              <a:spcBef>
                <a:spcPts val="0"/>
              </a:spcBef>
              <a:buFont typeface="Arial" panose="020B0604020202020204" pitchFamily="34" charset="0"/>
              <a:buChar char="•"/>
              <a:defRPr/>
            </a:pPr>
            <a:r>
              <a:rPr lang="en-US" sz="1050" b="0" dirty="0">
                <a:solidFill>
                  <a:srgbClr val="444E4C"/>
                </a:solidFill>
                <a:latin typeface="+mj-lt"/>
                <a:cs typeface="+mn-cs"/>
              </a:rPr>
              <a:t>Well 4 – 1816 GPM – 2,615,040 GPM</a:t>
            </a:r>
            <a:endParaRPr kumimoji="0" lang="en-US" sz="1050" b="0" i="0" u="none" strike="noStrike" kern="1200" cap="none" spc="0" normalizeH="0" baseline="0" noProof="0" dirty="0">
              <a:ln>
                <a:noFill/>
              </a:ln>
              <a:solidFill>
                <a:srgbClr val="444E4C"/>
              </a:solidFill>
              <a:effectLst/>
              <a:uLnTx/>
              <a:uFillTx/>
              <a:latin typeface="+mj-lt"/>
              <a:ea typeface="+mn-ea"/>
              <a:cs typeface="+mn-cs"/>
            </a:endParaRPr>
          </a:p>
        </p:txBody>
      </p:sp>
    </p:spTree>
    <p:extLst>
      <p:ext uri="{BB962C8B-B14F-4D97-AF65-F5344CB8AC3E}">
        <p14:creationId xmlns:p14="http://schemas.microsoft.com/office/powerpoint/2010/main" val="2904081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E43689-30B0-24F7-5100-B28C1D39E5CF}"/>
              </a:ext>
            </a:extLst>
          </p:cNvPr>
          <p:cNvSpPr>
            <a:spLocks noGrp="1"/>
          </p:cNvSpPr>
          <p:nvPr>
            <p:ph type="title"/>
          </p:nvPr>
        </p:nvSpPr>
        <p:spPr>
          <a:xfrm>
            <a:off x="473202" y="480060"/>
            <a:ext cx="3614166" cy="1110996"/>
          </a:xfrm>
        </p:spPr>
        <p:txBody>
          <a:bodyPr vert="horz" lIns="91440" tIns="45720" rIns="91440" bIns="45720" rtlCol="0" anchor="b">
            <a:normAutofit/>
          </a:bodyPr>
          <a:lstStyle/>
          <a:p>
            <a:pPr defTabSz="914400"/>
            <a:r>
              <a:rPr lang="en-US" sz="3200" kern="1200" dirty="0">
                <a:solidFill>
                  <a:srgbClr val="50637C"/>
                </a:solidFill>
                <a:latin typeface="+mj-lt"/>
                <a:ea typeface="+mj-ea"/>
                <a:cs typeface="+mj-cs"/>
              </a:rPr>
              <a:t>Current Conditions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B6832FE-7D1C-8873-9793-EB1AEE34E84E}"/>
              </a:ext>
            </a:extLst>
          </p:cNvPr>
          <p:cNvSpPr txBox="1"/>
          <p:nvPr/>
        </p:nvSpPr>
        <p:spPr>
          <a:xfrm>
            <a:off x="473201" y="1995678"/>
            <a:ext cx="3719857" cy="2660904"/>
          </a:xfrm>
          <a:prstGeom prst="rect">
            <a:avLst/>
          </a:prstGeom>
        </p:spPr>
        <p:txBody>
          <a:bodyPr vert="horz" lIns="91440" tIns="45720" rIns="91440" bIns="45720" rtlCol="0" anchor="t">
            <a:normAutofit fontScale="85000" lnSpcReduction="20000"/>
          </a:bodyPr>
          <a:lstStyle/>
          <a:p>
            <a:pPr marL="285750" indent="-228600" defTabSz="914400">
              <a:lnSpc>
                <a:spcPct val="90000"/>
              </a:lnSpc>
              <a:spcAft>
                <a:spcPts val="600"/>
              </a:spcAft>
              <a:buFont typeface="Arial" panose="020B0604020202020204" pitchFamily="34" charset="0"/>
              <a:buChar char="•"/>
            </a:pPr>
            <a:r>
              <a:rPr lang="en-US" sz="1300" b="1" dirty="0">
                <a:solidFill>
                  <a:srgbClr val="444E4C"/>
                </a:solidFill>
                <a:latin typeface="+mj-lt"/>
              </a:rPr>
              <a:t>Drought Conditions </a:t>
            </a:r>
            <a:r>
              <a:rPr lang="en-US" sz="1300" dirty="0">
                <a:solidFill>
                  <a:srgbClr val="444E4C"/>
                </a:solidFill>
                <a:latin typeface="+mj-lt"/>
              </a:rPr>
              <a:t>–  Stage 2</a:t>
            </a:r>
          </a:p>
          <a:p>
            <a:pPr marL="628650" lvl="1"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 Ft. Bend – Extreme Drought</a:t>
            </a:r>
          </a:p>
          <a:p>
            <a:pPr marL="628650" lvl="1"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74% of State in some form of Drought Condition</a:t>
            </a:r>
          </a:p>
          <a:p>
            <a:pPr marL="628650" lvl="1"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Rainfall in last 60 days: 0.38 inches</a:t>
            </a:r>
          </a:p>
          <a:p>
            <a:pPr indent="-228600" defTabSz="914400">
              <a:lnSpc>
                <a:spcPct val="90000"/>
              </a:lnSpc>
              <a:spcAft>
                <a:spcPts val="600"/>
              </a:spcAft>
              <a:buFont typeface="Arial" panose="020B0604020202020204" pitchFamily="34" charset="0"/>
              <a:buChar char="•"/>
            </a:pPr>
            <a:endParaRPr lang="en-US" sz="1200" dirty="0">
              <a:solidFill>
                <a:srgbClr val="444E4C"/>
              </a:solidFill>
              <a:latin typeface="+mj-lt"/>
            </a:endParaRPr>
          </a:p>
          <a:p>
            <a:pPr marL="285750"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Nearby Communities in Drought Contingency:</a:t>
            </a:r>
          </a:p>
          <a:p>
            <a:pPr marL="628650" lvl="1"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Sugarland – Stage 1 (Surface/Ground Water)</a:t>
            </a:r>
          </a:p>
          <a:p>
            <a:pPr marL="628650" lvl="1" indent="-228600" defTabSz="914400">
              <a:lnSpc>
                <a:spcPct val="120000"/>
              </a:lnSpc>
              <a:spcAft>
                <a:spcPts val="600"/>
              </a:spcAft>
              <a:buFont typeface="Arial" panose="020B0604020202020204" pitchFamily="34" charset="0"/>
              <a:buChar char="•"/>
            </a:pPr>
            <a:r>
              <a:rPr lang="en-US" sz="1300" dirty="0">
                <a:solidFill>
                  <a:srgbClr val="444E4C"/>
                </a:solidFill>
                <a:latin typeface="+mj-lt"/>
              </a:rPr>
              <a:t>Rosenberg – Stage 1 (Surface/Ground Water)</a:t>
            </a:r>
          </a:p>
          <a:p>
            <a:pPr marL="628650" lvl="1"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Brookshire – Stage 2 (Mandatory)</a:t>
            </a:r>
          </a:p>
          <a:p>
            <a:pPr marL="628650" lvl="1"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City of Houston – Stage 2 (Mandatory)</a:t>
            </a:r>
          </a:p>
          <a:p>
            <a:pPr marL="628650" lvl="1"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Jordan Ranch – Stage 2 (Mandatory)</a:t>
            </a:r>
          </a:p>
          <a:p>
            <a:pPr marL="628650" lvl="1" indent="-228600" defTabSz="914400">
              <a:lnSpc>
                <a:spcPct val="90000"/>
              </a:lnSpc>
              <a:spcAft>
                <a:spcPts val="600"/>
              </a:spcAft>
              <a:buFont typeface="Arial" panose="020B0604020202020204" pitchFamily="34" charset="0"/>
              <a:buChar char="•"/>
            </a:pPr>
            <a:r>
              <a:rPr lang="en-US" sz="1300" dirty="0">
                <a:solidFill>
                  <a:srgbClr val="444E4C"/>
                </a:solidFill>
                <a:latin typeface="+mj-lt"/>
              </a:rPr>
              <a:t>Katy – Stage 3 (Mandatory)</a:t>
            </a:r>
            <a:br>
              <a:rPr lang="en-US" sz="1300" dirty="0">
                <a:solidFill>
                  <a:srgbClr val="444E4C"/>
                </a:solidFill>
              </a:rPr>
            </a:br>
            <a:endParaRPr lang="en-US" sz="1300" dirty="0">
              <a:solidFill>
                <a:srgbClr val="444E4C"/>
              </a:solidFill>
            </a:endParaRPr>
          </a:p>
        </p:txBody>
      </p:sp>
      <p:pic>
        <p:nvPicPr>
          <p:cNvPr id="5" name="Picture 4" descr="A map of drought&#10;&#10;Description automatically generated">
            <a:extLst>
              <a:ext uri="{FF2B5EF4-FFF2-40B4-BE49-F238E27FC236}">
                <a16:creationId xmlns:a16="http://schemas.microsoft.com/office/drawing/2014/main" id="{333377CB-888D-54AA-DAA4-1544D9BE4280}"/>
              </a:ext>
            </a:extLst>
          </p:cNvPr>
          <p:cNvPicPr>
            <a:picLocks noChangeAspect="1"/>
          </p:cNvPicPr>
          <p:nvPr/>
        </p:nvPicPr>
        <p:blipFill>
          <a:blip r:embed="rId2"/>
          <a:stretch>
            <a:fillRect/>
          </a:stretch>
        </p:blipFill>
        <p:spPr>
          <a:xfrm>
            <a:off x="4843463" y="480060"/>
            <a:ext cx="3555872" cy="4183380"/>
          </a:xfrm>
          <a:prstGeom prst="rect">
            <a:avLst/>
          </a:prstGeom>
        </p:spPr>
      </p:pic>
    </p:spTree>
    <p:extLst>
      <p:ext uri="{BB962C8B-B14F-4D97-AF65-F5344CB8AC3E}">
        <p14:creationId xmlns:p14="http://schemas.microsoft.com/office/powerpoint/2010/main" val="292494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2DDA16B-3769-C48A-47D6-527D2A34A367}"/>
              </a:ext>
            </a:extLst>
          </p:cNvPr>
          <p:cNvSpPr txBox="1">
            <a:spLocks/>
          </p:cNvSpPr>
          <p:nvPr/>
        </p:nvSpPr>
        <p:spPr>
          <a:xfrm>
            <a:off x="1414255" y="196401"/>
            <a:ext cx="7663070" cy="56559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3200" b="1" dirty="0">
                <a:solidFill>
                  <a:srgbClr val="5C798C"/>
                </a:solidFill>
              </a:rPr>
              <a:t>Water System Pressures</a:t>
            </a:r>
          </a:p>
        </p:txBody>
      </p:sp>
      <p:sp>
        <p:nvSpPr>
          <p:cNvPr id="13" name="Text Placeholder 1">
            <a:extLst>
              <a:ext uri="{FF2B5EF4-FFF2-40B4-BE49-F238E27FC236}">
                <a16:creationId xmlns:a16="http://schemas.microsoft.com/office/drawing/2014/main" id="{B6BD0CB3-94C8-2860-4374-1631870D83A6}"/>
              </a:ext>
            </a:extLst>
          </p:cNvPr>
          <p:cNvSpPr txBox="1">
            <a:spLocks/>
          </p:cNvSpPr>
          <p:nvPr/>
        </p:nvSpPr>
        <p:spPr>
          <a:xfrm>
            <a:off x="1657350" y="1278001"/>
            <a:ext cx="6343650" cy="34309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baseline="0">
                <a:solidFill>
                  <a:srgbClr val="444E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baseline="0">
                <a:solidFill>
                  <a:srgbClr val="444E4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baseline="0">
                <a:solidFill>
                  <a:srgbClr val="444E4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baseline="0">
                <a:solidFill>
                  <a:srgbClr val="444E4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baseline="0">
                <a:solidFill>
                  <a:srgbClr val="444E4C"/>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t>Summer 2023 Ranges:</a:t>
            </a:r>
          </a:p>
          <a:p>
            <a:pPr indent="-228600">
              <a:buFont typeface="Arial" panose="020B0604020202020204" pitchFamily="34" charset="0"/>
              <a:buChar char="•"/>
            </a:pPr>
            <a:r>
              <a:rPr lang="en-US" sz="1200" b="0" dirty="0"/>
              <a:t>Plant</a:t>
            </a:r>
            <a:r>
              <a:rPr lang="en-US" sz="1100" b="0" dirty="0">
                <a:highlight>
                  <a:srgbClr val="FFFF00"/>
                </a:highlight>
              </a:rPr>
              <a:t> </a:t>
            </a:r>
          </a:p>
          <a:p>
            <a:pPr lvl="1" indent="-228600">
              <a:buFont typeface="Arial" panose="020B0604020202020204" pitchFamily="34" charset="0"/>
              <a:buChar char="•"/>
            </a:pPr>
            <a:r>
              <a:rPr lang="en-US" sz="1200" b="0" dirty="0"/>
              <a:t>PSI: 44 – 58 PSI</a:t>
            </a:r>
            <a:endParaRPr lang="en-US" sz="1200" b="0" dirty="0">
              <a:highlight>
                <a:srgbClr val="FFFF00"/>
              </a:highlight>
            </a:endParaRPr>
          </a:p>
          <a:p>
            <a:pPr indent="-228600">
              <a:buFont typeface="Arial" panose="020B0604020202020204" pitchFamily="34" charset="0"/>
              <a:buChar char="•"/>
            </a:pPr>
            <a:r>
              <a:rPr lang="en-US" sz="1200" b="0" dirty="0"/>
              <a:t>Distribution System</a:t>
            </a:r>
          </a:p>
          <a:p>
            <a:pPr lvl="1" indent="-228600">
              <a:buFont typeface="Arial" panose="020B0604020202020204" pitchFamily="34" charset="0"/>
              <a:buChar char="•"/>
            </a:pPr>
            <a:r>
              <a:rPr lang="en-US" sz="1200" b="0" dirty="0"/>
              <a:t> PSI: 20 - 50 PSI</a:t>
            </a:r>
          </a:p>
          <a:p>
            <a:pPr lvl="1" indent="-228600">
              <a:buFont typeface="Arial" panose="020B0604020202020204" pitchFamily="34" charset="0"/>
              <a:buChar char="•"/>
            </a:pPr>
            <a:endParaRPr lang="en-US" sz="1200" b="0" dirty="0"/>
          </a:p>
          <a:p>
            <a:pPr marL="228600" lvl="1"/>
            <a:endParaRPr lang="en-US" sz="1200" b="0" dirty="0"/>
          </a:p>
          <a:p>
            <a:r>
              <a:rPr lang="en-US" sz="1200" b="0" dirty="0"/>
              <a:t> Per Chapter 290: Rule 290.44: A system reading is designed to be a minimum pressure of 35 PSI at all points within the distribution network (waterlines and fire hydrants); Fire fighting capability is designed to be maintained at a minimum of 20 PSI under combined fire flow and drinking water flow.</a:t>
            </a:r>
          </a:p>
          <a:p>
            <a:endParaRPr lang="en-US" sz="1200" dirty="0">
              <a:highlight>
                <a:srgbClr val="FFFF00"/>
              </a:highlight>
            </a:endParaRPr>
          </a:p>
          <a:p>
            <a:pPr lvl="1" indent="-228600">
              <a:buFont typeface="Arial" panose="020B0604020202020204" pitchFamily="34" charset="0"/>
              <a:buChar char="•"/>
            </a:pPr>
            <a:endParaRPr lang="en-US" sz="1200" dirty="0">
              <a:highlight>
                <a:srgbClr val="FFFF00"/>
              </a:highlight>
            </a:endParaRPr>
          </a:p>
        </p:txBody>
      </p:sp>
    </p:spTree>
    <p:extLst>
      <p:ext uri="{BB962C8B-B14F-4D97-AF65-F5344CB8AC3E}">
        <p14:creationId xmlns:p14="http://schemas.microsoft.com/office/powerpoint/2010/main" val="265427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776941-69CF-4011-CF78-4E91DD391802}"/>
              </a:ext>
            </a:extLst>
          </p:cNvPr>
          <p:cNvSpPr>
            <a:spLocks noGrp="1"/>
          </p:cNvSpPr>
          <p:nvPr>
            <p:ph type="title"/>
          </p:nvPr>
        </p:nvSpPr>
        <p:spPr>
          <a:xfrm>
            <a:off x="1480241" y="228601"/>
            <a:ext cx="7214724" cy="994172"/>
          </a:xfrm>
        </p:spPr>
        <p:txBody>
          <a:bodyPr anchor="b">
            <a:normAutofit/>
          </a:bodyPr>
          <a:lstStyle/>
          <a:p>
            <a:r>
              <a:rPr lang="en-US" dirty="0">
                <a:solidFill>
                  <a:srgbClr val="5C798C"/>
                </a:solidFill>
              </a:rPr>
              <a:t>Investigation - TCEQ</a:t>
            </a:r>
            <a:endParaRPr lang="en-US" b="1" dirty="0">
              <a:solidFill>
                <a:srgbClr val="5C798C"/>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8CF0E597-80A9-74EB-281B-4C4F34BF2527}"/>
              </a:ext>
            </a:extLst>
          </p:cNvPr>
          <p:cNvSpPr>
            <a:spLocks noGrp="1"/>
          </p:cNvSpPr>
          <p:nvPr>
            <p:ph sz="half" idx="1"/>
          </p:nvPr>
        </p:nvSpPr>
        <p:spPr>
          <a:xfrm>
            <a:off x="1480241" y="1369218"/>
            <a:ext cx="6577909" cy="3545681"/>
          </a:xfrm>
        </p:spPr>
        <p:txBody>
          <a:bodyPr>
            <a:normAutofit/>
          </a:bodyPr>
          <a:lstStyle/>
          <a:p>
            <a:pPr>
              <a:buClr>
                <a:srgbClr val="5C798C"/>
              </a:buClr>
            </a:pPr>
            <a:r>
              <a:rPr lang="en-US" sz="1400" b="0" i="0" u="none" strike="noStrike" dirty="0">
                <a:effectLst/>
                <a:latin typeface="+mj-lt"/>
              </a:rPr>
              <a:t>Nine locations sampled</a:t>
            </a:r>
          </a:p>
          <a:p>
            <a:pPr lvl="1">
              <a:buClr>
                <a:srgbClr val="5C798C"/>
              </a:buClr>
            </a:pPr>
            <a:r>
              <a:rPr lang="en-US" sz="1200" dirty="0">
                <a:latin typeface="+mj-lt"/>
              </a:rPr>
              <a:t>One location returned below required pressure</a:t>
            </a:r>
            <a:endParaRPr lang="en-US" sz="1200" b="0" i="0" u="none" strike="noStrike" dirty="0">
              <a:effectLst/>
              <a:latin typeface="+mj-lt"/>
            </a:endParaRPr>
          </a:p>
          <a:p>
            <a:pPr>
              <a:buClr>
                <a:srgbClr val="5C798C"/>
              </a:buClr>
            </a:pPr>
            <a:r>
              <a:rPr lang="en-US" sz="1400" b="0" i="0" u="none" strike="noStrike" dirty="0">
                <a:effectLst/>
                <a:latin typeface="+mj-lt"/>
              </a:rPr>
              <a:t>Exit Interview received August 30  </a:t>
            </a:r>
          </a:p>
          <a:p>
            <a:pPr>
              <a:buClr>
                <a:srgbClr val="5C798C"/>
              </a:buClr>
            </a:pPr>
            <a:r>
              <a:rPr lang="en-US" sz="1400" dirty="0">
                <a:latin typeface="+mj-lt"/>
                <a:cs typeface="Arial" panose="020B0604020202020204" pitchFamily="34" charset="0"/>
              </a:rPr>
              <a:t>Findings: AV (Alleged Violation) – 35 PSI minimum; Noted on FM 359 System north of Rogers Road</a:t>
            </a:r>
          </a:p>
          <a:p>
            <a:pPr>
              <a:buClr>
                <a:srgbClr val="5C798C"/>
              </a:buClr>
            </a:pPr>
            <a:r>
              <a:rPr lang="en-US" sz="1400" dirty="0">
                <a:latin typeface="+mj-lt"/>
              </a:rPr>
              <a:t>Opportunity to Respond:</a:t>
            </a:r>
          </a:p>
          <a:p>
            <a:pPr lvl="1">
              <a:buClr>
                <a:srgbClr val="5C798C"/>
              </a:buClr>
            </a:pPr>
            <a:r>
              <a:rPr lang="en-US" sz="1400" dirty="0">
                <a:latin typeface="+mj-lt"/>
              </a:rPr>
              <a:t>Planned Improvements</a:t>
            </a:r>
          </a:p>
          <a:p>
            <a:pPr lvl="1">
              <a:buClr>
                <a:srgbClr val="5C798C"/>
              </a:buClr>
            </a:pPr>
            <a:r>
              <a:rPr lang="en-US" sz="1400" dirty="0">
                <a:latin typeface="+mj-lt"/>
                <a:cs typeface="Arial" panose="020B0604020202020204" pitchFamily="34" charset="0"/>
              </a:rPr>
              <a:t>Target PSI readings FM 359 N to improve PSI readings</a:t>
            </a:r>
          </a:p>
          <a:p>
            <a:pPr lvl="1">
              <a:buClr>
                <a:srgbClr val="5C798C"/>
              </a:buClr>
            </a:pPr>
            <a:r>
              <a:rPr lang="en-US" sz="1400" dirty="0">
                <a:latin typeface="+mj-lt"/>
              </a:rPr>
              <a:t>Drought Contingency Plan Update</a:t>
            </a:r>
            <a:endParaRPr lang="en-US" sz="1400" dirty="0">
              <a:latin typeface="+mj-lt"/>
              <a:cs typeface="Arial" panose="020B0604020202020204" pitchFamily="34" charset="0"/>
            </a:endParaRPr>
          </a:p>
          <a:p>
            <a:pPr marL="342900" lvl="1" indent="0">
              <a:buClr>
                <a:srgbClr val="5C798C"/>
              </a:buClr>
              <a:buNone/>
            </a:pPr>
            <a:endParaRPr lang="en-US" sz="1100" dirty="0">
              <a:solidFill>
                <a:srgbClr val="1D1D1D"/>
              </a:solidFill>
              <a:latin typeface="Calibri" panose="020F0502020204030204" pitchFamily="34" charset="0"/>
              <a:cs typeface="Arial" panose="020B0604020202020204" pitchFamily="34" charset="0"/>
            </a:endParaRPr>
          </a:p>
        </p:txBody>
      </p:sp>
      <p:sp>
        <p:nvSpPr>
          <p:cNvPr id="3" name="Title 3">
            <a:extLst>
              <a:ext uri="{FF2B5EF4-FFF2-40B4-BE49-F238E27FC236}">
                <a16:creationId xmlns:a16="http://schemas.microsoft.com/office/drawing/2014/main" id="{6878E9A9-E1E6-F628-31F2-D37D6C6BC8DB}"/>
              </a:ext>
            </a:extLst>
          </p:cNvPr>
          <p:cNvSpPr txBox="1">
            <a:spLocks/>
          </p:cNvSpPr>
          <p:nvPr/>
        </p:nvSpPr>
        <p:spPr>
          <a:xfrm>
            <a:off x="3464473" y="1005143"/>
            <a:ext cx="4199286" cy="364076"/>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b="1" kern="1200">
                <a:solidFill>
                  <a:schemeClr val="accent2"/>
                </a:solidFill>
                <a:latin typeface="Arial" panose="020B0604020202020204" pitchFamily="34" charset="0"/>
                <a:ea typeface="+mj-ea"/>
                <a:cs typeface="Arial" panose="020B0604020202020204" pitchFamily="34" charset="0"/>
              </a:defRPr>
            </a:lvl1pPr>
          </a:lstStyle>
          <a:p>
            <a:endParaRPr lang="en-US" sz="2000" dirty="0">
              <a:solidFill>
                <a:srgbClr val="5C798C"/>
              </a:solidFill>
            </a:endParaRPr>
          </a:p>
        </p:txBody>
      </p:sp>
    </p:spTree>
    <p:extLst>
      <p:ext uri="{BB962C8B-B14F-4D97-AF65-F5344CB8AC3E}">
        <p14:creationId xmlns:p14="http://schemas.microsoft.com/office/powerpoint/2010/main" val="14903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3689-30B0-24F7-5100-B28C1D39E5CF}"/>
              </a:ext>
            </a:extLst>
          </p:cNvPr>
          <p:cNvSpPr>
            <a:spLocks noGrp="1"/>
          </p:cNvSpPr>
          <p:nvPr>
            <p:ph type="title"/>
          </p:nvPr>
        </p:nvSpPr>
        <p:spPr>
          <a:xfrm>
            <a:off x="1352550" y="323316"/>
            <a:ext cx="7886700" cy="834267"/>
          </a:xfrm>
        </p:spPr>
        <p:txBody>
          <a:bodyPr>
            <a:noAutofit/>
          </a:bodyPr>
          <a:lstStyle/>
          <a:p>
            <a:r>
              <a:rPr lang="en-US" sz="3200" dirty="0"/>
              <a:t>What we found:</a:t>
            </a:r>
          </a:p>
        </p:txBody>
      </p:sp>
      <p:sp>
        <p:nvSpPr>
          <p:cNvPr id="3" name="TextBox 2">
            <a:extLst>
              <a:ext uri="{FF2B5EF4-FFF2-40B4-BE49-F238E27FC236}">
                <a16:creationId xmlns:a16="http://schemas.microsoft.com/office/drawing/2014/main" id="{6B6832FE-7D1C-8873-9793-EB1AEE34E84E}"/>
              </a:ext>
            </a:extLst>
          </p:cNvPr>
          <p:cNvSpPr txBox="1"/>
          <p:nvPr/>
        </p:nvSpPr>
        <p:spPr>
          <a:xfrm>
            <a:off x="1352550" y="957558"/>
            <a:ext cx="7143750" cy="4247317"/>
          </a:xfrm>
          <a:prstGeom prst="rect">
            <a:avLst/>
          </a:prstGeom>
          <a:noFill/>
        </p:spPr>
        <p:txBody>
          <a:bodyPr wrap="square" rtlCol="0">
            <a:spAutoFit/>
          </a:bodyPr>
          <a:lstStyle/>
          <a:p>
            <a:endParaRPr lang="en-US" sz="1800" b="1" dirty="0">
              <a:solidFill>
                <a:srgbClr val="5C798C"/>
              </a:solidFill>
            </a:endParaRPr>
          </a:p>
          <a:p>
            <a:endParaRPr lang="en-US" sz="1800" b="1" dirty="0">
              <a:solidFill>
                <a:srgbClr val="5C798C"/>
              </a:solidFill>
            </a:endParaRPr>
          </a:p>
          <a:p>
            <a:pPr marL="285750" indent="-285750">
              <a:buFont typeface="Arial" panose="020B0604020202020204" pitchFamily="34" charset="0"/>
              <a:buChar char="•"/>
            </a:pPr>
            <a:r>
              <a:rPr lang="en-US" sz="1200" dirty="0">
                <a:solidFill>
                  <a:srgbClr val="444E4C"/>
                </a:solidFill>
                <a:latin typeface="+mj-lt"/>
              </a:rPr>
              <a:t>Fluctuations in pressures within the system distribution; early morning hours between 4 a.m. – 8 a.m.</a:t>
            </a:r>
          </a:p>
          <a:p>
            <a:endParaRPr lang="en-US" sz="1200" dirty="0">
              <a:solidFill>
                <a:srgbClr val="444E4C"/>
              </a:solidFill>
              <a:latin typeface="+mj-lt"/>
            </a:endParaRPr>
          </a:p>
          <a:p>
            <a:pPr marL="285750" indent="-285750">
              <a:buFont typeface="Arial" panose="020B0604020202020204" pitchFamily="34" charset="0"/>
              <a:buChar char="•"/>
            </a:pPr>
            <a:r>
              <a:rPr lang="en-US" sz="1200" dirty="0">
                <a:solidFill>
                  <a:srgbClr val="444E4C"/>
                </a:solidFill>
                <a:latin typeface="+mj-lt"/>
              </a:rPr>
              <a:t>Valve survey – A number of closed or partially closed valves in Downtown System</a:t>
            </a:r>
          </a:p>
          <a:p>
            <a:endParaRPr lang="en-US" sz="1200" dirty="0">
              <a:solidFill>
                <a:srgbClr val="444E4C"/>
              </a:solidFill>
              <a:latin typeface="+mj-lt"/>
            </a:endParaRPr>
          </a:p>
          <a:p>
            <a:pPr marL="285750" indent="-285750">
              <a:buFont typeface="Arial" panose="020B0604020202020204" pitchFamily="34" charset="0"/>
              <a:buChar char="•"/>
            </a:pPr>
            <a:r>
              <a:rPr lang="en-US" sz="1200" dirty="0">
                <a:solidFill>
                  <a:srgbClr val="444E4C"/>
                </a:solidFill>
                <a:latin typeface="+mj-lt"/>
              </a:rPr>
              <a:t>High water users – some residential customers in upwards of 40,000 gallons per month;  large commercial users are HOAs, schools, large landscape establishment projects and new developments. (Average Residential Monthly Water Usage: 12,000)</a:t>
            </a:r>
          </a:p>
          <a:p>
            <a:endParaRPr lang="en-US" sz="1200" dirty="0">
              <a:solidFill>
                <a:srgbClr val="444E4C"/>
              </a:solidFill>
              <a:latin typeface="+mj-lt"/>
            </a:endParaRPr>
          </a:p>
          <a:p>
            <a:pPr marL="285750" indent="-285750">
              <a:buFont typeface="Arial" panose="020B0604020202020204" pitchFamily="34" charset="0"/>
              <a:buChar char="•"/>
            </a:pPr>
            <a:r>
              <a:rPr lang="en-US" sz="1200" dirty="0">
                <a:solidFill>
                  <a:srgbClr val="444E4C"/>
                </a:solidFill>
                <a:latin typeface="+mj-lt"/>
              </a:rPr>
              <a:t>Water line breaks: dry soil can lead to service line breaks and water leaks;  large service line break on customer side at FM 359 near Rogers Road</a:t>
            </a:r>
          </a:p>
          <a:p>
            <a:endParaRPr lang="en-US" sz="1200" dirty="0">
              <a:solidFill>
                <a:srgbClr val="444E4C"/>
              </a:solidFill>
              <a:latin typeface="+mj-lt"/>
            </a:endParaRPr>
          </a:p>
          <a:p>
            <a:pPr marL="285750" indent="-285750">
              <a:buFont typeface="Arial" panose="020B0604020202020204" pitchFamily="34" charset="0"/>
              <a:buChar char="•"/>
            </a:pPr>
            <a:r>
              <a:rPr lang="en-US" sz="1200" dirty="0">
                <a:solidFill>
                  <a:srgbClr val="444E4C"/>
                </a:solidFill>
                <a:latin typeface="+mj-lt"/>
              </a:rPr>
              <a:t>Downtown WP #1 and CCR WP #2 – </a:t>
            </a:r>
            <a:r>
              <a:rPr lang="en-US" sz="1200" b="1" dirty="0">
                <a:solidFill>
                  <a:srgbClr val="444E4C"/>
                </a:solidFill>
                <a:latin typeface="+mj-lt"/>
              </a:rPr>
              <a:t>out of service </a:t>
            </a:r>
            <a:r>
              <a:rPr lang="en-US" sz="1200" dirty="0">
                <a:solidFill>
                  <a:srgbClr val="444E4C"/>
                </a:solidFill>
                <a:latin typeface="+mj-lt"/>
              </a:rPr>
              <a:t>for plant repairs</a:t>
            </a:r>
          </a:p>
          <a:p>
            <a:endParaRPr lang="en-US" sz="1200" dirty="0">
              <a:solidFill>
                <a:srgbClr val="444E4C"/>
              </a:solidFill>
              <a:latin typeface="+mj-lt"/>
            </a:endParaRPr>
          </a:p>
          <a:p>
            <a:pPr marL="285750" indent="-285750">
              <a:buFont typeface="Arial" panose="020B0604020202020204" pitchFamily="34" charset="0"/>
              <a:buChar char="•"/>
            </a:pPr>
            <a:r>
              <a:rPr lang="en-US" sz="1200" dirty="0">
                <a:solidFill>
                  <a:srgbClr val="444E4C"/>
                </a:solidFill>
                <a:latin typeface="+mj-lt"/>
              </a:rPr>
              <a:t>Downtown and CCR water plants – Power concerns</a:t>
            </a:r>
          </a:p>
          <a:p>
            <a:pPr lvl="1"/>
            <a:endParaRPr lang="en-US" sz="1800" b="1" dirty="0">
              <a:solidFill>
                <a:srgbClr val="5C798C"/>
              </a:solidFill>
            </a:endParaRPr>
          </a:p>
          <a:p>
            <a:br>
              <a:rPr lang="en-US" sz="1800" b="1" dirty="0">
                <a:solidFill>
                  <a:srgbClr val="5C798C"/>
                </a:solidFill>
              </a:rPr>
            </a:br>
            <a:endParaRPr lang="en-US" sz="1800" b="1" dirty="0">
              <a:solidFill>
                <a:srgbClr val="5C798C"/>
              </a:solidFill>
            </a:endParaRPr>
          </a:p>
        </p:txBody>
      </p:sp>
    </p:spTree>
    <p:extLst>
      <p:ext uri="{BB962C8B-B14F-4D97-AF65-F5344CB8AC3E}">
        <p14:creationId xmlns:p14="http://schemas.microsoft.com/office/powerpoint/2010/main" val="4228064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3689-30B0-24F7-5100-B28C1D39E5CF}"/>
              </a:ext>
            </a:extLst>
          </p:cNvPr>
          <p:cNvSpPr>
            <a:spLocks noGrp="1"/>
          </p:cNvSpPr>
          <p:nvPr>
            <p:ph type="title"/>
          </p:nvPr>
        </p:nvSpPr>
        <p:spPr>
          <a:xfrm>
            <a:off x="1257300" y="282637"/>
            <a:ext cx="7886700" cy="994172"/>
          </a:xfrm>
        </p:spPr>
        <p:txBody>
          <a:bodyPr>
            <a:normAutofit fontScale="90000"/>
          </a:bodyPr>
          <a:lstStyle/>
          <a:p>
            <a:r>
              <a:rPr lang="en-US" dirty="0"/>
              <a:t>Downtown Water System</a:t>
            </a:r>
            <a:br>
              <a:rPr lang="en-US" dirty="0"/>
            </a:br>
            <a:r>
              <a:rPr lang="en-US" dirty="0"/>
              <a:t>Timeline of Events – 8/20, 08/21, 08/22</a:t>
            </a:r>
            <a:endParaRPr lang="en-US" sz="2000" dirty="0"/>
          </a:p>
        </p:txBody>
      </p:sp>
      <p:graphicFrame>
        <p:nvGraphicFramePr>
          <p:cNvPr id="3" name="Content Placeholder 2">
            <a:extLst>
              <a:ext uri="{FF2B5EF4-FFF2-40B4-BE49-F238E27FC236}">
                <a16:creationId xmlns:a16="http://schemas.microsoft.com/office/drawing/2014/main" id="{373B1E23-D487-3F16-8725-2EE1724D5BDD}"/>
              </a:ext>
            </a:extLst>
          </p:cNvPr>
          <p:cNvGraphicFramePr>
            <a:graphicFrameLocks noGrp="1"/>
          </p:cNvGraphicFramePr>
          <p:nvPr>
            <p:ph sz="half" idx="1"/>
            <p:extLst>
              <p:ext uri="{D42A27DB-BD31-4B8C-83A1-F6EECF244321}">
                <p14:modId xmlns:p14="http://schemas.microsoft.com/office/powerpoint/2010/main" val="1258144423"/>
              </p:ext>
            </p:extLst>
          </p:nvPr>
        </p:nvGraphicFramePr>
        <p:xfrm>
          <a:off x="1168146" y="1194426"/>
          <a:ext cx="7886700" cy="2091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2">
            <a:extLst>
              <a:ext uri="{FF2B5EF4-FFF2-40B4-BE49-F238E27FC236}">
                <a16:creationId xmlns:a16="http://schemas.microsoft.com/office/drawing/2014/main" id="{A8ADD8A5-13A7-DB73-ADF1-43493DB248BF}"/>
              </a:ext>
            </a:extLst>
          </p:cNvPr>
          <p:cNvGraphicFramePr>
            <a:graphicFrameLocks/>
          </p:cNvGraphicFramePr>
          <p:nvPr>
            <p:extLst>
              <p:ext uri="{D42A27DB-BD31-4B8C-83A1-F6EECF244321}">
                <p14:modId xmlns:p14="http://schemas.microsoft.com/office/powerpoint/2010/main" val="193366734"/>
              </p:ext>
            </p:extLst>
          </p:nvPr>
        </p:nvGraphicFramePr>
        <p:xfrm>
          <a:off x="1257300" y="2628425"/>
          <a:ext cx="7886700" cy="2091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ight Arrow 4">
            <a:extLst>
              <a:ext uri="{FF2B5EF4-FFF2-40B4-BE49-F238E27FC236}">
                <a16:creationId xmlns:a16="http://schemas.microsoft.com/office/drawing/2014/main" id="{04A61F7C-23A4-BEB9-5320-E17C2D5BC634}"/>
              </a:ext>
            </a:extLst>
          </p:cNvPr>
          <p:cNvSpPr/>
          <p:nvPr/>
        </p:nvSpPr>
        <p:spPr>
          <a:xfrm>
            <a:off x="1078992" y="3566974"/>
            <a:ext cx="178308" cy="164765"/>
          </a:xfrm>
          <a:prstGeom prst="rightArrow">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lumMod val="40000"/>
                  <a:lumOff val="60000"/>
                </a:schemeClr>
              </a:solidFill>
            </a:endParaRPr>
          </a:p>
        </p:txBody>
      </p:sp>
    </p:spTree>
    <p:extLst>
      <p:ext uri="{BB962C8B-B14F-4D97-AF65-F5344CB8AC3E}">
        <p14:creationId xmlns:p14="http://schemas.microsoft.com/office/powerpoint/2010/main" val="116189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8937FD-CC30-420C-4A9D-267F9F3FDA80}"/>
              </a:ext>
            </a:extLst>
          </p:cNvPr>
          <p:cNvSpPr>
            <a:spLocks noGrp="1"/>
          </p:cNvSpPr>
          <p:nvPr>
            <p:ph type="title"/>
          </p:nvPr>
        </p:nvSpPr>
        <p:spPr>
          <a:xfrm>
            <a:off x="479161" y="479394"/>
            <a:ext cx="2678858" cy="2680137"/>
          </a:xfrm>
        </p:spPr>
        <p:txBody>
          <a:bodyPr vert="horz" lIns="91440" tIns="45720" rIns="91440" bIns="45720" rtlCol="0" anchor="b">
            <a:normAutofit/>
          </a:bodyPr>
          <a:lstStyle/>
          <a:p>
            <a:pPr defTabSz="914400"/>
            <a:r>
              <a:rPr lang="en-US" sz="5000" kern="1200" dirty="0">
                <a:solidFill>
                  <a:srgbClr val="50637C"/>
                </a:solidFill>
                <a:latin typeface="+mj-lt"/>
                <a:ea typeface="+mj-ea"/>
                <a:cs typeface="+mj-cs"/>
              </a:rPr>
              <a:t>Boil Water Notice</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3306950"/>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diagram of a flowchart&#10;&#10;Description automatically generated">
            <a:extLst>
              <a:ext uri="{FF2B5EF4-FFF2-40B4-BE49-F238E27FC236}">
                <a16:creationId xmlns:a16="http://schemas.microsoft.com/office/drawing/2014/main" id="{68E7CDAD-8103-2906-E671-D32D4A08A763}"/>
              </a:ext>
            </a:extLst>
          </p:cNvPr>
          <p:cNvPicPr>
            <a:picLocks noGrp="1" noChangeAspect="1"/>
          </p:cNvPicPr>
          <p:nvPr>
            <p:ph sz="half" idx="2"/>
          </p:nvPr>
        </p:nvPicPr>
        <p:blipFill rotWithShape="1">
          <a:blip r:embed="rId2"/>
          <a:srcRect t="11407" b="7196"/>
          <a:stretch/>
        </p:blipFill>
        <p:spPr>
          <a:xfrm>
            <a:off x="4097215" y="13715"/>
            <a:ext cx="4869830" cy="5129785"/>
          </a:xfrm>
          <a:prstGeom prst="rect">
            <a:avLst/>
          </a:prstGeom>
        </p:spPr>
      </p:pic>
    </p:spTree>
    <p:extLst>
      <p:ext uri="{BB962C8B-B14F-4D97-AF65-F5344CB8AC3E}">
        <p14:creationId xmlns:p14="http://schemas.microsoft.com/office/powerpoint/2010/main" val="381170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3689-30B0-24F7-5100-B28C1D39E5CF}"/>
              </a:ext>
            </a:extLst>
          </p:cNvPr>
          <p:cNvSpPr>
            <a:spLocks noGrp="1"/>
          </p:cNvSpPr>
          <p:nvPr>
            <p:ph type="title"/>
          </p:nvPr>
        </p:nvSpPr>
        <p:spPr>
          <a:xfrm>
            <a:off x="1257300" y="282637"/>
            <a:ext cx="7886700" cy="994172"/>
          </a:xfrm>
        </p:spPr>
        <p:txBody>
          <a:bodyPr>
            <a:normAutofit/>
          </a:bodyPr>
          <a:lstStyle/>
          <a:p>
            <a:r>
              <a:rPr lang="en-US" sz="2000" dirty="0"/>
              <a:t>How We’re Addressing the Findings:</a:t>
            </a:r>
          </a:p>
        </p:txBody>
      </p:sp>
      <p:sp>
        <p:nvSpPr>
          <p:cNvPr id="3" name="TextBox 2">
            <a:extLst>
              <a:ext uri="{FF2B5EF4-FFF2-40B4-BE49-F238E27FC236}">
                <a16:creationId xmlns:a16="http://schemas.microsoft.com/office/drawing/2014/main" id="{6B6832FE-7D1C-8873-9793-EB1AEE34E84E}"/>
              </a:ext>
            </a:extLst>
          </p:cNvPr>
          <p:cNvSpPr txBox="1"/>
          <p:nvPr/>
        </p:nvSpPr>
        <p:spPr>
          <a:xfrm>
            <a:off x="971551" y="965433"/>
            <a:ext cx="7886700" cy="4362733"/>
          </a:xfrm>
          <a:prstGeom prst="rect">
            <a:avLst/>
          </a:prstGeom>
          <a:noFill/>
        </p:spPr>
        <p:txBody>
          <a:bodyPr wrap="square" rtlCol="0">
            <a:spAutoFit/>
          </a:bodyPr>
          <a:lstStyle/>
          <a:p>
            <a:pPr algn="l">
              <a:spcAft>
                <a:spcPts val="0"/>
              </a:spcAft>
            </a:pPr>
            <a:endParaRPr lang="en-US" b="0" i="0" u="none" strike="noStrike" dirty="0">
              <a:solidFill>
                <a:srgbClr val="000000"/>
              </a:solidFill>
              <a:effectLst/>
              <a:latin typeface="Calibri" panose="020F0502020204030204" pitchFamily="34" charset="0"/>
            </a:endParaRPr>
          </a:p>
          <a:p>
            <a:pPr marL="742950" lvl="1" indent="-285750" algn="l">
              <a:spcAft>
                <a:spcPts val="0"/>
              </a:spcAft>
              <a:buFont typeface="Arial" panose="020B0604020202020204" pitchFamily="34" charset="0"/>
              <a:buChar char="•"/>
            </a:pPr>
            <a:r>
              <a:rPr lang="en-US" sz="1200" b="0" i="0" u="none" strike="noStrike" dirty="0">
                <a:solidFill>
                  <a:srgbClr val="444E4C"/>
                </a:solidFill>
                <a:effectLst/>
                <a:latin typeface="+mj-lt"/>
              </a:rPr>
              <a:t>Adjusting plant operations when necessary</a:t>
            </a:r>
          </a:p>
          <a:p>
            <a:pPr marL="457200" lvl="1" algn="l">
              <a:spcAft>
                <a:spcPts val="0"/>
              </a:spcAft>
            </a:pPr>
            <a:endParaRPr lang="en-US" sz="1200" b="0" i="0" u="none" strike="noStrike" dirty="0">
              <a:solidFill>
                <a:srgbClr val="444E4C"/>
              </a:solidFill>
              <a:effectLst/>
              <a:latin typeface="+mj-lt"/>
            </a:endParaRPr>
          </a:p>
          <a:p>
            <a:pPr marL="742950" lvl="1" indent="-285750" algn="l">
              <a:spcAft>
                <a:spcPts val="0"/>
              </a:spcAft>
              <a:buFont typeface="Arial" panose="020B0604020202020204" pitchFamily="34" charset="0"/>
              <a:buChar char="•"/>
            </a:pPr>
            <a:r>
              <a:rPr lang="en-US" sz="1200" dirty="0">
                <a:solidFill>
                  <a:srgbClr val="444E4C"/>
                </a:solidFill>
                <a:latin typeface="+mj-lt"/>
              </a:rPr>
              <a:t>Monitoring PSI daily</a:t>
            </a:r>
          </a:p>
          <a:p>
            <a:pPr marL="457200" lvl="1" algn="l">
              <a:spcAft>
                <a:spcPts val="0"/>
              </a:spcAft>
            </a:pPr>
            <a:endParaRPr lang="en-US" sz="1200" dirty="0">
              <a:solidFill>
                <a:srgbClr val="444E4C"/>
              </a:solidFill>
              <a:latin typeface="+mj-lt"/>
            </a:endParaRPr>
          </a:p>
          <a:p>
            <a:pPr marL="742950" lvl="1" indent="-285750" algn="l">
              <a:spcAft>
                <a:spcPts val="0"/>
              </a:spcAft>
              <a:buFont typeface="Arial" panose="020B0604020202020204" pitchFamily="34" charset="0"/>
              <a:buChar char="•"/>
            </a:pPr>
            <a:r>
              <a:rPr lang="en-US" sz="1200" dirty="0">
                <a:solidFill>
                  <a:srgbClr val="444E4C"/>
                </a:solidFill>
                <a:latin typeface="+mj-lt"/>
              </a:rPr>
              <a:t>Strategic meetings with CenterPoint: improvements to Downton power supply on 8/27/2023; Site meeting at CCR Water Plant #2; replaced soft start; expressed concerns with power; monitoring for possible future adjustments</a:t>
            </a:r>
          </a:p>
          <a:p>
            <a:pPr marL="457200" lvl="1" algn="l">
              <a:spcAft>
                <a:spcPts val="0"/>
              </a:spcAft>
            </a:pPr>
            <a:endParaRPr lang="en-US" sz="1200" dirty="0">
              <a:solidFill>
                <a:srgbClr val="444E4C"/>
              </a:solidFill>
              <a:latin typeface="+mj-lt"/>
            </a:endParaRPr>
          </a:p>
          <a:p>
            <a:pPr marL="742950" lvl="1" indent="-285750" algn="l">
              <a:spcAft>
                <a:spcPts val="0"/>
              </a:spcAft>
              <a:buFont typeface="Arial" panose="020B0604020202020204" pitchFamily="34" charset="0"/>
              <a:buChar char="•"/>
            </a:pPr>
            <a:r>
              <a:rPr lang="en-US" sz="1200" dirty="0">
                <a:solidFill>
                  <a:srgbClr val="444E4C"/>
                </a:solidFill>
                <a:latin typeface="+mj-lt"/>
              </a:rPr>
              <a:t>Availability of spare motors/soft starts </a:t>
            </a:r>
          </a:p>
          <a:p>
            <a:pPr marL="457200" lvl="1" algn="l">
              <a:spcAft>
                <a:spcPts val="0"/>
              </a:spcAft>
            </a:pPr>
            <a:endParaRPr lang="en-US" sz="1200" dirty="0">
              <a:solidFill>
                <a:srgbClr val="444E4C"/>
              </a:solidFill>
              <a:latin typeface="+mj-lt"/>
            </a:endParaRPr>
          </a:p>
          <a:p>
            <a:pPr marL="742950" lvl="1" indent="-285750" algn="l">
              <a:spcAft>
                <a:spcPts val="0"/>
              </a:spcAft>
              <a:buFont typeface="Arial" panose="020B0604020202020204" pitchFamily="34" charset="0"/>
              <a:buChar char="•"/>
            </a:pPr>
            <a:r>
              <a:rPr lang="en-US" sz="1200" b="0" i="0" u="none" strike="noStrike" dirty="0">
                <a:solidFill>
                  <a:srgbClr val="444E4C"/>
                </a:solidFill>
                <a:effectLst/>
                <a:latin typeface="+mj-lt"/>
              </a:rPr>
              <a:t>Analyzing alternative delivery method (modeling water system to see where this can be done)</a:t>
            </a:r>
          </a:p>
          <a:p>
            <a:pPr marL="457200" lvl="1" algn="l">
              <a:spcAft>
                <a:spcPts val="0"/>
              </a:spcAft>
            </a:pPr>
            <a:endParaRPr lang="en-US" sz="1200" b="0" i="0" u="none" strike="noStrike" dirty="0">
              <a:solidFill>
                <a:srgbClr val="444E4C"/>
              </a:solidFill>
              <a:effectLst/>
              <a:latin typeface="+mj-lt"/>
            </a:endParaRPr>
          </a:p>
          <a:p>
            <a:pPr marL="742950" lvl="1" indent="-285750" algn="l">
              <a:spcAft>
                <a:spcPts val="0"/>
              </a:spcAft>
              <a:buFont typeface="Arial" panose="020B0604020202020204" pitchFamily="34" charset="0"/>
              <a:buChar char="•"/>
            </a:pPr>
            <a:r>
              <a:rPr lang="en-US" sz="1200" b="0" i="0" u="none" strike="noStrike" dirty="0">
                <a:solidFill>
                  <a:srgbClr val="444E4C"/>
                </a:solidFill>
                <a:effectLst/>
                <a:latin typeface="+mj-lt"/>
              </a:rPr>
              <a:t>Notifications to high water users</a:t>
            </a:r>
          </a:p>
          <a:p>
            <a:pPr marL="457200" lvl="1" algn="l">
              <a:spcAft>
                <a:spcPts val="0"/>
              </a:spcAft>
            </a:pPr>
            <a:endParaRPr lang="en-US" sz="1200" b="0" i="0" u="none" strike="noStrike" dirty="0">
              <a:solidFill>
                <a:srgbClr val="444E4C"/>
              </a:solidFill>
              <a:effectLst/>
              <a:latin typeface="+mj-lt"/>
            </a:endParaRPr>
          </a:p>
          <a:p>
            <a:pPr marL="742950" lvl="1" indent="-285750" algn="l">
              <a:spcAft>
                <a:spcPts val="0"/>
              </a:spcAft>
              <a:buFont typeface="Arial" panose="020B0604020202020204" pitchFamily="34" charset="0"/>
              <a:buChar char="•"/>
            </a:pPr>
            <a:r>
              <a:rPr lang="en-US" sz="1200" dirty="0">
                <a:solidFill>
                  <a:srgbClr val="444E4C"/>
                </a:solidFill>
                <a:latin typeface="+mj-lt"/>
              </a:rPr>
              <a:t>Closely monitoring demand on capacity – changes in Drought contingency stages possible</a:t>
            </a:r>
            <a:r>
              <a:rPr lang="en-US" sz="1200" b="0" i="0" u="none" strike="noStrike" dirty="0">
                <a:solidFill>
                  <a:srgbClr val="444E4C"/>
                </a:solidFill>
                <a:effectLst/>
                <a:latin typeface="+mj-lt"/>
              </a:rPr>
              <a:t> </a:t>
            </a:r>
          </a:p>
          <a:p>
            <a:pPr marL="457200" lvl="1" algn="l">
              <a:spcAft>
                <a:spcPts val="0"/>
              </a:spcAft>
            </a:pPr>
            <a:endParaRPr lang="en-US" sz="1200" b="0" i="0" u="none" strike="noStrike" dirty="0">
              <a:solidFill>
                <a:srgbClr val="444E4C"/>
              </a:solidFill>
              <a:effectLst/>
              <a:latin typeface="+mj-lt"/>
            </a:endParaRPr>
          </a:p>
          <a:p>
            <a:pPr marL="742950" lvl="1" indent="-285750" algn="l">
              <a:spcAft>
                <a:spcPts val="0"/>
              </a:spcAft>
              <a:buFont typeface="Arial" panose="020B0604020202020204" pitchFamily="34" charset="0"/>
              <a:buChar char="•"/>
            </a:pPr>
            <a:r>
              <a:rPr lang="en-US" sz="1200" dirty="0">
                <a:solidFill>
                  <a:srgbClr val="444E4C"/>
                </a:solidFill>
                <a:latin typeface="+mj-lt"/>
              </a:rPr>
              <a:t>Inframark – staffing update</a:t>
            </a:r>
          </a:p>
          <a:p>
            <a:pPr marL="457200" lvl="1" algn="l">
              <a:spcAft>
                <a:spcPts val="0"/>
              </a:spcAft>
            </a:pPr>
            <a:endParaRPr lang="en-US" sz="1200" dirty="0">
              <a:solidFill>
                <a:srgbClr val="444E4C"/>
              </a:solidFill>
              <a:latin typeface="+mj-lt"/>
            </a:endParaRPr>
          </a:p>
          <a:p>
            <a:pPr marL="742950" lvl="1" indent="-285750" algn="l">
              <a:spcAft>
                <a:spcPts val="0"/>
              </a:spcAft>
              <a:buFont typeface="Arial" panose="020B0604020202020204" pitchFamily="34" charset="0"/>
              <a:buChar char="•"/>
            </a:pPr>
            <a:r>
              <a:rPr lang="en-US" sz="1200" b="0" i="0" u="none" strike="noStrike" dirty="0">
                <a:solidFill>
                  <a:srgbClr val="444E4C"/>
                </a:solidFill>
                <a:effectLst/>
                <a:latin typeface="+mj-lt"/>
              </a:rPr>
              <a:t>Utilizing interconnects </a:t>
            </a:r>
          </a:p>
          <a:p>
            <a:br>
              <a:rPr lang="en-US" sz="1800" b="1" dirty="0">
                <a:solidFill>
                  <a:srgbClr val="5C798C"/>
                </a:solidFill>
              </a:rPr>
            </a:br>
            <a:endParaRPr lang="en-US" sz="1800" b="1" dirty="0">
              <a:solidFill>
                <a:srgbClr val="5C798C"/>
              </a:solidFill>
            </a:endParaRPr>
          </a:p>
        </p:txBody>
      </p:sp>
    </p:spTree>
    <p:extLst>
      <p:ext uri="{BB962C8B-B14F-4D97-AF65-F5344CB8AC3E}">
        <p14:creationId xmlns:p14="http://schemas.microsoft.com/office/powerpoint/2010/main" val="251266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776941-69CF-4011-CF78-4E91DD391802}"/>
              </a:ext>
            </a:extLst>
          </p:cNvPr>
          <p:cNvSpPr>
            <a:spLocks noGrp="1"/>
          </p:cNvSpPr>
          <p:nvPr>
            <p:ph type="title"/>
          </p:nvPr>
        </p:nvSpPr>
        <p:spPr>
          <a:xfrm>
            <a:off x="1381386" y="341145"/>
            <a:ext cx="7214724" cy="590742"/>
          </a:xfrm>
        </p:spPr>
        <p:txBody>
          <a:bodyPr anchor="b">
            <a:normAutofit fontScale="90000"/>
          </a:bodyPr>
          <a:lstStyle/>
          <a:p>
            <a:r>
              <a:rPr lang="en-US" dirty="0">
                <a:solidFill>
                  <a:srgbClr val="5C798C"/>
                </a:solidFill>
              </a:rPr>
              <a:t>Planned Water System Improvements</a:t>
            </a:r>
            <a:endParaRPr lang="en-US" b="1" dirty="0">
              <a:solidFill>
                <a:srgbClr val="5C798C"/>
              </a:solidFill>
              <a:latin typeface="Arial" panose="020B0604020202020204" pitchFamily="34" charset="0"/>
              <a:cs typeface="Arial" panose="020B0604020202020204" pitchFamily="34" charset="0"/>
            </a:endParaRPr>
          </a:p>
        </p:txBody>
      </p:sp>
      <p:sp>
        <p:nvSpPr>
          <p:cNvPr id="3" name="Title 3">
            <a:extLst>
              <a:ext uri="{FF2B5EF4-FFF2-40B4-BE49-F238E27FC236}">
                <a16:creationId xmlns:a16="http://schemas.microsoft.com/office/drawing/2014/main" id="{6878E9A9-E1E6-F628-31F2-D37D6C6BC8DB}"/>
              </a:ext>
            </a:extLst>
          </p:cNvPr>
          <p:cNvSpPr txBox="1">
            <a:spLocks/>
          </p:cNvSpPr>
          <p:nvPr/>
        </p:nvSpPr>
        <p:spPr>
          <a:xfrm>
            <a:off x="3464473" y="1005143"/>
            <a:ext cx="4199286" cy="364076"/>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b="1" kern="1200">
                <a:solidFill>
                  <a:schemeClr val="accent2"/>
                </a:solidFill>
                <a:latin typeface="Arial" panose="020B0604020202020204" pitchFamily="34" charset="0"/>
                <a:ea typeface="+mj-ea"/>
                <a:cs typeface="Arial" panose="020B0604020202020204" pitchFamily="34" charset="0"/>
              </a:defRPr>
            </a:lvl1pPr>
          </a:lstStyle>
          <a:p>
            <a:endParaRPr lang="en-US" sz="2000" dirty="0">
              <a:solidFill>
                <a:srgbClr val="5C798C"/>
              </a:solidFill>
            </a:endParaRPr>
          </a:p>
        </p:txBody>
      </p:sp>
      <p:sp>
        <p:nvSpPr>
          <p:cNvPr id="5" name="Content Placeholder 1">
            <a:extLst>
              <a:ext uri="{FF2B5EF4-FFF2-40B4-BE49-F238E27FC236}">
                <a16:creationId xmlns:a16="http://schemas.microsoft.com/office/drawing/2014/main" id="{46AEFC23-7D31-1E89-A48D-F1E7A48324D9}"/>
              </a:ext>
            </a:extLst>
          </p:cNvPr>
          <p:cNvSpPr txBox="1">
            <a:spLocks/>
          </p:cNvSpPr>
          <p:nvPr/>
        </p:nvSpPr>
        <p:spPr>
          <a:xfrm>
            <a:off x="1588562" y="1246585"/>
            <a:ext cx="5410159" cy="362758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buFont typeface="Arial" panose="020B0604020202020204" pitchFamily="34" charset="0"/>
              <a:buChar char="•"/>
              <a:defRPr sz="2100" b="0" i="0" kern="1200" baseline="0">
                <a:solidFill>
                  <a:srgbClr val="444E4C"/>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b="0" i="0" kern="1200" baseline="0">
                <a:solidFill>
                  <a:srgbClr val="444E4C"/>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b="0" i="0" kern="1200" baseline="0">
                <a:solidFill>
                  <a:srgbClr val="444E4C"/>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b="0" i="0" kern="1200" baseline="0">
                <a:solidFill>
                  <a:srgbClr val="444E4C"/>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b="0" i="0" kern="1200" baseline="0">
                <a:solidFill>
                  <a:srgbClr val="444E4C"/>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5C798C"/>
              </a:buClr>
            </a:pPr>
            <a:r>
              <a:rPr lang="en-US" sz="1200" dirty="0">
                <a:latin typeface="+mj-lt"/>
              </a:rPr>
              <a:t>New Elevated Storage Tank (1 MG): West side of FM 359 near Rogers Rd.</a:t>
            </a:r>
          </a:p>
          <a:p>
            <a:pPr lvl="1">
              <a:buClr>
                <a:srgbClr val="5C798C"/>
              </a:buClr>
            </a:pPr>
            <a:r>
              <a:rPr lang="en-US" sz="900" dirty="0">
                <a:latin typeface="+mj-lt"/>
              </a:rPr>
              <a:t>Out for bid for construction; in service by 1Q 2025</a:t>
            </a:r>
          </a:p>
          <a:p>
            <a:pPr>
              <a:buClr>
                <a:srgbClr val="5C798C"/>
              </a:buClr>
            </a:pPr>
            <a:r>
              <a:rPr lang="en-US" sz="1200" dirty="0">
                <a:latin typeface="+mj-lt"/>
              </a:rPr>
              <a:t>Fulshear Water Plant #2 - 4 MGD plant on west side of FM 359 near Rogers Rd.</a:t>
            </a:r>
          </a:p>
          <a:p>
            <a:pPr lvl="1">
              <a:buClr>
                <a:srgbClr val="5C798C"/>
              </a:buClr>
            </a:pPr>
            <a:r>
              <a:rPr lang="en-US" sz="900" dirty="0">
                <a:latin typeface="+mj-lt"/>
              </a:rPr>
              <a:t>Advertising for bid in September 2023; in service by 3Q 2025</a:t>
            </a:r>
          </a:p>
          <a:p>
            <a:pPr>
              <a:buClr>
                <a:srgbClr val="5C798C"/>
              </a:buClr>
            </a:pPr>
            <a:r>
              <a:rPr lang="en-US" sz="1200" dirty="0">
                <a:latin typeface="+mj-lt"/>
              </a:rPr>
              <a:t>Fulshear Water Plant #1 Upgrades: Ground Storage Tank (1 MG), Booster Pump (3 MGD), 16” Water Line along Leyendecker Rd</a:t>
            </a:r>
          </a:p>
          <a:p>
            <a:pPr lvl="1">
              <a:buClr>
                <a:srgbClr val="5C798C"/>
              </a:buClr>
            </a:pPr>
            <a:r>
              <a:rPr lang="en-US" sz="900" dirty="0">
                <a:latin typeface="+mj-lt"/>
              </a:rPr>
              <a:t>Out for bid for construction; in service by 1Q 2025</a:t>
            </a:r>
          </a:p>
          <a:p>
            <a:pPr>
              <a:buClr>
                <a:srgbClr val="5C798C"/>
              </a:buClr>
            </a:pPr>
            <a:r>
              <a:rPr lang="en-US" sz="1200" dirty="0">
                <a:latin typeface="+mj-lt"/>
              </a:rPr>
              <a:t>16” Water Line on Katy Fulshear and Huggins from Leyendecker Rd to FM 1093</a:t>
            </a:r>
          </a:p>
          <a:p>
            <a:pPr lvl="1">
              <a:buClr>
                <a:srgbClr val="5C798C"/>
              </a:buClr>
            </a:pPr>
            <a:r>
              <a:rPr lang="en-US" sz="900" dirty="0">
                <a:latin typeface="+mj-lt"/>
              </a:rPr>
              <a:t>Design NTP in October 2023; Finish design in March 2024, in service by 4Q 2024</a:t>
            </a:r>
          </a:p>
          <a:p>
            <a:r>
              <a:rPr lang="en-US" sz="1200" dirty="0">
                <a:latin typeface="+mj-lt"/>
              </a:rPr>
              <a:t>New Water Plant at Tamarron West; </a:t>
            </a:r>
          </a:p>
          <a:p>
            <a:pPr lvl="1"/>
            <a:r>
              <a:rPr lang="en-US" sz="900" dirty="0">
                <a:latin typeface="+mj-lt"/>
              </a:rPr>
              <a:t>Under construction ; in service by 1Q 2024</a:t>
            </a:r>
          </a:p>
          <a:p>
            <a:r>
              <a:rPr lang="en-US" sz="1200" dirty="0">
                <a:latin typeface="+mj-lt"/>
              </a:rPr>
              <a:t>Interconnects:</a:t>
            </a:r>
          </a:p>
          <a:p>
            <a:pPr lvl="1"/>
            <a:r>
              <a:rPr lang="en-US" sz="1000" dirty="0">
                <a:latin typeface="+mj-lt"/>
              </a:rPr>
              <a:t>Cross Creek (2) – Fulshear Bend at Katy Fulshear &amp; FM 1093 at Argonne Dr.</a:t>
            </a:r>
          </a:p>
          <a:p>
            <a:pPr lvl="1"/>
            <a:r>
              <a:rPr lang="en-US" sz="1000" dirty="0">
                <a:latin typeface="+mj-lt"/>
              </a:rPr>
              <a:t>Tamarron – (1) – Water Plant No 2 in CCR</a:t>
            </a:r>
          </a:p>
          <a:p>
            <a:pPr lvl="1"/>
            <a:r>
              <a:rPr lang="en-US" sz="1000" dirty="0">
                <a:latin typeface="+mj-lt"/>
              </a:rPr>
              <a:t>Cross Creek West (2) – FM 359 north:  1 constructed &amp; ILA in process; 1 future</a:t>
            </a:r>
          </a:p>
          <a:p>
            <a:pPr>
              <a:defRPr/>
            </a:pPr>
            <a:r>
              <a:rPr lang="en-US" sz="1200" dirty="0">
                <a:latin typeface="+mj-lt"/>
              </a:rPr>
              <a:t>Drought Contingency Plan to be updated in FY 24</a:t>
            </a:r>
          </a:p>
          <a:p>
            <a:pPr>
              <a:defRPr/>
            </a:pPr>
            <a:r>
              <a:rPr lang="en-US" sz="1200" dirty="0">
                <a:latin typeface="+mj-lt"/>
              </a:rPr>
              <a:t>Proactive valve maintenance</a:t>
            </a:r>
          </a:p>
          <a:p>
            <a:pPr>
              <a:defRPr/>
            </a:pPr>
            <a:r>
              <a:rPr lang="en-US" sz="1200" dirty="0">
                <a:latin typeface="+mj-lt"/>
              </a:rPr>
              <a:t>Continual collaboration with CenterPoint</a:t>
            </a:r>
          </a:p>
          <a:p>
            <a:pPr lvl="1"/>
            <a:endParaRPr lang="en-US" sz="1100" dirty="0">
              <a:solidFill>
                <a:srgbClr val="000000"/>
              </a:solidFill>
              <a:latin typeface="Calibri" panose="020F0502020204030204" pitchFamily="34" charset="0"/>
            </a:endParaRPr>
          </a:p>
          <a:p>
            <a:endParaRPr lang="en-US" sz="1400" dirty="0">
              <a:solidFill>
                <a:srgbClr val="000000"/>
              </a:solidFill>
              <a:latin typeface="Calibri" panose="020F0502020204030204" pitchFamily="34" charset="0"/>
            </a:endParaRPr>
          </a:p>
          <a:p>
            <a:endParaRPr lang="en-US" sz="1400" dirty="0">
              <a:solidFill>
                <a:srgbClr val="000000"/>
              </a:solidFill>
              <a:latin typeface="Calibri" panose="020F0502020204030204" pitchFamily="34" charset="0"/>
            </a:endParaRPr>
          </a:p>
          <a:p>
            <a:pPr marL="0" indent="0">
              <a:buClr>
                <a:srgbClr val="5C798C"/>
              </a:buClr>
              <a:buFont typeface="Arial" panose="020B0604020202020204" pitchFamily="34" charset="0"/>
              <a:buNone/>
            </a:pPr>
            <a:endParaRPr lang="en-US" sz="1800" dirty="0"/>
          </a:p>
        </p:txBody>
      </p:sp>
      <p:pic>
        <p:nvPicPr>
          <p:cNvPr id="11" name="Picture 10">
            <a:extLst>
              <a:ext uri="{FF2B5EF4-FFF2-40B4-BE49-F238E27FC236}">
                <a16:creationId xmlns:a16="http://schemas.microsoft.com/office/drawing/2014/main" id="{C3207CB3-25D4-4BD2-46AC-E8C15C164FB5}"/>
              </a:ext>
            </a:extLst>
          </p:cNvPr>
          <p:cNvPicPr>
            <a:picLocks noChangeAspect="1"/>
          </p:cNvPicPr>
          <p:nvPr/>
        </p:nvPicPr>
        <p:blipFill>
          <a:blip r:embed="rId2"/>
          <a:stretch>
            <a:fillRect/>
          </a:stretch>
        </p:blipFill>
        <p:spPr>
          <a:xfrm>
            <a:off x="7105684" y="1369219"/>
            <a:ext cx="1757020" cy="5143500"/>
          </a:xfrm>
          <a:prstGeom prst="rect">
            <a:avLst/>
          </a:prstGeom>
        </p:spPr>
      </p:pic>
    </p:spTree>
    <p:extLst>
      <p:ext uri="{BB962C8B-B14F-4D97-AF65-F5344CB8AC3E}">
        <p14:creationId xmlns:p14="http://schemas.microsoft.com/office/powerpoint/2010/main" val="107420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8B942-750A-D9D3-8C83-005EB04D41EB}"/>
              </a:ext>
            </a:extLst>
          </p:cNvPr>
          <p:cNvSpPr>
            <a:spLocks noGrp="1"/>
          </p:cNvSpPr>
          <p:nvPr>
            <p:ph type="title"/>
          </p:nvPr>
        </p:nvSpPr>
        <p:spPr>
          <a:xfrm>
            <a:off x="1257300" y="273844"/>
            <a:ext cx="7886700" cy="994172"/>
          </a:xfrm>
        </p:spPr>
        <p:txBody>
          <a:bodyPr/>
          <a:lstStyle/>
          <a:p>
            <a:r>
              <a:rPr lang="en-US" dirty="0"/>
              <a:t>Topics Being Discussed:</a:t>
            </a:r>
          </a:p>
        </p:txBody>
      </p:sp>
      <p:graphicFrame>
        <p:nvGraphicFramePr>
          <p:cNvPr id="9" name="Content Placeholder 6">
            <a:extLst>
              <a:ext uri="{FF2B5EF4-FFF2-40B4-BE49-F238E27FC236}">
                <a16:creationId xmlns:a16="http://schemas.microsoft.com/office/drawing/2014/main" id="{FCD432B8-5467-F78B-42B6-A31DE5E8DB01}"/>
              </a:ext>
            </a:extLst>
          </p:cNvPr>
          <p:cNvGraphicFramePr>
            <a:graphicFrameLocks noGrp="1"/>
          </p:cNvGraphicFramePr>
          <p:nvPr>
            <p:ph sz="half" idx="1"/>
            <p:extLst>
              <p:ext uri="{D42A27DB-BD31-4B8C-83A1-F6EECF244321}">
                <p14:modId xmlns:p14="http://schemas.microsoft.com/office/powerpoint/2010/main" val="1761938440"/>
              </p:ext>
            </p:extLst>
          </p:nvPr>
        </p:nvGraphicFramePr>
        <p:xfrm>
          <a:off x="2990850" y="1385253"/>
          <a:ext cx="38862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506819D-1E49-9057-9C19-D77870E3B18A}"/>
              </a:ext>
            </a:extLst>
          </p:cNvPr>
          <p:cNvSpPr txBox="1"/>
          <p:nvPr/>
        </p:nvSpPr>
        <p:spPr>
          <a:xfrm>
            <a:off x="3798795" y="2909740"/>
            <a:ext cx="2122697" cy="300082"/>
          </a:xfrm>
          <a:prstGeom prst="rect">
            <a:avLst/>
          </a:prstGeom>
          <a:noFill/>
        </p:spPr>
        <p:txBody>
          <a:bodyPr wrap="none" rtlCol="0">
            <a:spAutoFit/>
          </a:bodyPr>
          <a:lstStyle/>
          <a:p>
            <a:r>
              <a:rPr lang="en-US" dirty="0">
                <a:solidFill>
                  <a:schemeClr val="bg1"/>
                </a:solidFill>
                <a:effectLst>
                  <a:outerShdw blurRad="50800" dist="38100" dir="2700000" algn="tl" rotWithShape="0">
                    <a:prstClr val="black">
                      <a:alpha val="40000"/>
                    </a:prstClr>
                  </a:outerShdw>
                </a:effectLst>
              </a:rPr>
              <a:t>Aaron Coronis, CenterPoint</a:t>
            </a:r>
          </a:p>
        </p:txBody>
      </p:sp>
    </p:spTree>
    <p:extLst>
      <p:ext uri="{BB962C8B-B14F-4D97-AF65-F5344CB8AC3E}">
        <p14:creationId xmlns:p14="http://schemas.microsoft.com/office/powerpoint/2010/main" val="259957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A776941-69CF-4011-CF78-4E91DD391802}"/>
              </a:ext>
            </a:extLst>
          </p:cNvPr>
          <p:cNvSpPr>
            <a:spLocks noGrp="1"/>
          </p:cNvSpPr>
          <p:nvPr>
            <p:ph type="title"/>
          </p:nvPr>
        </p:nvSpPr>
        <p:spPr>
          <a:xfrm>
            <a:off x="342900" y="309340"/>
            <a:ext cx="1785938" cy="1576388"/>
          </a:xfrm>
        </p:spPr>
        <p:txBody>
          <a:bodyPr vert="horz" lIns="91440" tIns="45720" rIns="91440" bIns="45720" rtlCol="0" anchor="ctr">
            <a:normAutofit/>
          </a:bodyPr>
          <a:lstStyle/>
          <a:p>
            <a:pPr defTabSz="914400"/>
            <a:r>
              <a:rPr lang="en-US" sz="1800" kern="1200" dirty="0">
                <a:solidFill>
                  <a:srgbClr val="50637C"/>
                </a:solidFill>
                <a:latin typeface="+mj-lt"/>
                <a:ea typeface="+mj-ea"/>
                <a:cs typeface="+mj-cs"/>
              </a:rPr>
              <a:t>Map of Planned Water System Improvements</a:t>
            </a:r>
            <a:endParaRPr lang="en-US" sz="1800" b="1" kern="1200" dirty="0">
              <a:solidFill>
                <a:srgbClr val="50637C"/>
              </a:solidFill>
              <a:latin typeface="+mj-lt"/>
              <a:ea typeface="+mj-ea"/>
              <a:cs typeface="+mj-cs"/>
            </a:endParaRPr>
          </a:p>
        </p:txBody>
      </p:sp>
      <p:sp>
        <p:nvSpPr>
          <p:cNvPr id="15" name="Rectangle 14">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1129"/>
            <a:ext cx="96012" cy="4904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83929" y="1089485"/>
            <a:ext cx="109728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3">
            <a:extLst>
              <a:ext uri="{FF2B5EF4-FFF2-40B4-BE49-F238E27FC236}">
                <a16:creationId xmlns:a16="http://schemas.microsoft.com/office/drawing/2014/main" id="{6878E9A9-E1E6-F628-31F2-D37D6C6BC8DB}"/>
              </a:ext>
            </a:extLst>
          </p:cNvPr>
          <p:cNvSpPr txBox="1">
            <a:spLocks/>
          </p:cNvSpPr>
          <p:nvPr/>
        </p:nvSpPr>
        <p:spPr>
          <a:xfrm>
            <a:off x="3464473" y="1005143"/>
            <a:ext cx="4199286" cy="364076"/>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b="1" kern="1200">
                <a:solidFill>
                  <a:schemeClr val="accent2"/>
                </a:solidFill>
                <a:latin typeface="Arial" panose="020B0604020202020204" pitchFamily="34" charset="0"/>
                <a:ea typeface="+mj-ea"/>
                <a:cs typeface="Arial" panose="020B0604020202020204" pitchFamily="34" charset="0"/>
              </a:defRPr>
            </a:lvl1pPr>
          </a:lstStyle>
          <a:p>
            <a:endParaRPr lang="en-US" sz="2000" dirty="0">
              <a:solidFill>
                <a:srgbClr val="5C798C"/>
              </a:solidFill>
            </a:endParaRPr>
          </a:p>
        </p:txBody>
      </p:sp>
      <p:pic>
        <p:nvPicPr>
          <p:cNvPr id="2" name="Picture 1">
            <a:extLst>
              <a:ext uri="{FF2B5EF4-FFF2-40B4-BE49-F238E27FC236}">
                <a16:creationId xmlns:a16="http://schemas.microsoft.com/office/drawing/2014/main" id="{AE5125FA-7A27-71B7-B712-2E53AF5C7C1D}"/>
              </a:ext>
            </a:extLst>
          </p:cNvPr>
          <p:cNvPicPr>
            <a:picLocks noChangeAspect="1"/>
          </p:cNvPicPr>
          <p:nvPr/>
        </p:nvPicPr>
        <p:blipFill>
          <a:blip r:embed="rId2"/>
          <a:stretch>
            <a:fillRect/>
          </a:stretch>
        </p:blipFill>
        <p:spPr>
          <a:xfrm>
            <a:off x="3073100" y="4127"/>
            <a:ext cx="5858764" cy="5139373"/>
          </a:xfrm>
          <a:prstGeom prst="rect">
            <a:avLst/>
          </a:prstGeom>
        </p:spPr>
      </p:pic>
    </p:spTree>
    <p:extLst>
      <p:ext uri="{BB962C8B-B14F-4D97-AF65-F5344CB8AC3E}">
        <p14:creationId xmlns:p14="http://schemas.microsoft.com/office/powerpoint/2010/main" val="3317291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0E597-80A9-74EB-281B-4C4F34BF2527}"/>
              </a:ext>
            </a:extLst>
          </p:cNvPr>
          <p:cNvSpPr>
            <a:spLocks noGrp="1"/>
          </p:cNvSpPr>
          <p:nvPr>
            <p:ph sz="half" idx="1"/>
          </p:nvPr>
        </p:nvSpPr>
        <p:spPr>
          <a:xfrm>
            <a:off x="1480241" y="1369219"/>
            <a:ext cx="7308917" cy="3263504"/>
          </a:xfrm>
        </p:spPr>
        <p:txBody>
          <a:bodyPr>
            <a:normAutofit/>
          </a:bodyPr>
          <a:lstStyle/>
          <a:p>
            <a:pPr algn="l">
              <a:spcAft>
                <a:spcPts val="0"/>
              </a:spcAft>
            </a:pPr>
            <a:endParaRPr lang="en-US" b="0" i="0" u="none" strike="noStrike" dirty="0">
              <a:solidFill>
                <a:srgbClr val="000000"/>
              </a:solidFill>
              <a:effectLst/>
              <a:latin typeface="Calibri" panose="020F0502020204030204" pitchFamily="34" charset="0"/>
            </a:endParaRPr>
          </a:p>
          <a:p>
            <a:pPr marL="457200" lvl="1" indent="0" algn="l">
              <a:spcAft>
                <a:spcPts val="0"/>
              </a:spcAft>
              <a:buNone/>
            </a:pPr>
            <a:r>
              <a:rPr lang="en-US" b="0" i="0" u="none" strike="noStrike" dirty="0">
                <a:solidFill>
                  <a:srgbClr val="000000"/>
                </a:solidFill>
                <a:effectLst/>
                <a:latin typeface="Calibri" panose="020F0502020204030204" pitchFamily="34" charset="0"/>
              </a:rPr>
              <a:t>				</a:t>
            </a:r>
            <a:r>
              <a:rPr lang="en-US" sz="2800" b="1" i="0" u="none" strike="noStrike" dirty="0">
                <a:solidFill>
                  <a:srgbClr val="50637C"/>
                </a:solidFill>
                <a:effectLst/>
                <a:latin typeface="Calibri" panose="020F0502020204030204" pitchFamily="34" charset="0"/>
              </a:rPr>
              <a:t>Questions </a:t>
            </a:r>
          </a:p>
          <a:p>
            <a:pPr marL="742950" lvl="1" indent="-285750" algn="l">
              <a:spcAft>
                <a:spcPts val="0"/>
              </a:spcAft>
              <a:buFont typeface="Arial" panose="020B0604020202020204" pitchFamily="34" charset="0"/>
              <a:buChar char="•"/>
            </a:pPr>
            <a:endParaRPr lang="en-US" sz="2800" b="1" dirty="0">
              <a:solidFill>
                <a:srgbClr val="50637C"/>
              </a:solidFill>
              <a:latin typeface="Calibri" panose="020F0502020204030204" pitchFamily="34" charset="0"/>
            </a:endParaRPr>
          </a:p>
          <a:p>
            <a:pPr marL="457200" lvl="1" indent="0" algn="l">
              <a:spcAft>
                <a:spcPts val="0"/>
              </a:spcAft>
              <a:buNone/>
            </a:pPr>
            <a:r>
              <a:rPr lang="en-US" sz="2800" b="1" i="0" u="none" strike="noStrike" dirty="0">
                <a:solidFill>
                  <a:srgbClr val="50637C"/>
                </a:solidFill>
                <a:effectLst/>
                <a:latin typeface="Calibri" panose="020F0502020204030204" pitchFamily="34" charset="0"/>
              </a:rPr>
              <a:t>				        ?</a:t>
            </a:r>
          </a:p>
          <a:p>
            <a:pPr marL="0" indent="0">
              <a:buNone/>
            </a:pPr>
            <a:br>
              <a:rPr lang="en-US" dirty="0"/>
            </a:br>
            <a:endParaRPr lang="en-US" sz="1400" b="0" i="0" u="none" strike="noStrike" dirty="0">
              <a:solidFill>
                <a:srgbClr val="000000"/>
              </a:solidFill>
              <a:effectLst/>
              <a:latin typeface="Calibri" panose="020F0502020204030204" pitchFamily="34" charset="0"/>
            </a:endParaRPr>
          </a:p>
          <a:p>
            <a:pPr marL="0" indent="0" algn="l">
              <a:buNone/>
            </a:pPr>
            <a:r>
              <a:rPr lang="en-US" sz="1100" b="0" i="0" u="none" strike="noStrike" dirty="0">
                <a:solidFill>
                  <a:srgbClr val="1D1D1D"/>
                </a:solidFill>
                <a:effectLst/>
                <a:latin typeface="Calibri" panose="020F0502020204030204" pitchFamily="34" charset="0"/>
              </a:rPr>
              <a:t>*Disclaimer: All facts and data included in this presentation are derived from the most accurate sources reasonably available at the time of publication, are subject to correction or verification, are for informational purposes only, and should not be relied upon for accuracy or completeness for any other purpose.</a:t>
            </a:r>
            <a:endParaRPr lang="en-US" sz="1400" b="0" i="0" u="none" strike="noStrike" dirty="0">
              <a:solidFill>
                <a:srgbClr val="000000"/>
              </a:solidFill>
              <a:effectLst/>
              <a:latin typeface="Calibri" panose="020F0502020204030204" pitchFamily="34" charset="0"/>
            </a:endParaRPr>
          </a:p>
          <a:p>
            <a:pPr marL="0" indent="0">
              <a:buClr>
                <a:srgbClr val="5C798C"/>
              </a:buClr>
              <a:buNone/>
            </a:pPr>
            <a:endParaRPr lang="en-US" sz="1800" dirty="0">
              <a:solidFill>
                <a:srgbClr val="444E4C"/>
              </a:solidFill>
              <a:latin typeface="Arial" panose="020B0604020202020204" pitchFamily="34" charset="0"/>
              <a:cs typeface="Arial" panose="020B0604020202020204" pitchFamily="34" charset="0"/>
            </a:endParaRPr>
          </a:p>
        </p:txBody>
      </p:sp>
      <p:sp>
        <p:nvSpPr>
          <p:cNvPr id="3" name="Title 3">
            <a:extLst>
              <a:ext uri="{FF2B5EF4-FFF2-40B4-BE49-F238E27FC236}">
                <a16:creationId xmlns:a16="http://schemas.microsoft.com/office/drawing/2014/main" id="{6878E9A9-E1E6-F628-31F2-D37D6C6BC8DB}"/>
              </a:ext>
            </a:extLst>
          </p:cNvPr>
          <p:cNvSpPr txBox="1">
            <a:spLocks/>
          </p:cNvSpPr>
          <p:nvPr/>
        </p:nvSpPr>
        <p:spPr>
          <a:xfrm>
            <a:off x="3464473" y="1005143"/>
            <a:ext cx="4199286" cy="364076"/>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b="1" kern="1200">
                <a:solidFill>
                  <a:schemeClr val="accent2"/>
                </a:solidFill>
                <a:latin typeface="Arial" panose="020B0604020202020204" pitchFamily="34" charset="0"/>
                <a:ea typeface="+mj-ea"/>
                <a:cs typeface="Arial" panose="020B0604020202020204" pitchFamily="34" charset="0"/>
              </a:defRPr>
            </a:lvl1pPr>
          </a:lstStyle>
          <a:p>
            <a:endParaRPr lang="en-US" sz="2000" dirty="0">
              <a:solidFill>
                <a:srgbClr val="5C798C"/>
              </a:solidFill>
            </a:endParaRPr>
          </a:p>
        </p:txBody>
      </p:sp>
    </p:spTree>
    <p:extLst>
      <p:ext uri="{BB962C8B-B14F-4D97-AF65-F5344CB8AC3E}">
        <p14:creationId xmlns:p14="http://schemas.microsoft.com/office/powerpoint/2010/main" val="83533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DC4A-8D48-3F33-E282-66B4A9503673}"/>
              </a:ext>
            </a:extLst>
          </p:cNvPr>
          <p:cNvSpPr>
            <a:spLocks noGrp="1"/>
          </p:cNvSpPr>
          <p:nvPr>
            <p:ph type="title"/>
          </p:nvPr>
        </p:nvSpPr>
        <p:spPr>
          <a:xfrm>
            <a:off x="1186703" y="294014"/>
            <a:ext cx="7886700" cy="994172"/>
          </a:xfrm>
        </p:spPr>
        <p:txBody>
          <a:bodyPr/>
          <a:lstStyle/>
          <a:p>
            <a:r>
              <a:rPr lang="en-US" dirty="0"/>
              <a:t>Introducing the Speakers</a:t>
            </a:r>
          </a:p>
        </p:txBody>
      </p:sp>
      <p:pic>
        <p:nvPicPr>
          <p:cNvPr id="6" name="Content Placeholder 5" descr="A person in a suit smiling&#10;&#10;Description automatically generated">
            <a:extLst>
              <a:ext uri="{FF2B5EF4-FFF2-40B4-BE49-F238E27FC236}">
                <a16:creationId xmlns:a16="http://schemas.microsoft.com/office/drawing/2014/main" id="{9A3DD624-D2B3-8F37-30BE-B534831591DF}"/>
              </a:ext>
            </a:extLst>
          </p:cNvPr>
          <p:cNvPicPr>
            <a:picLocks noGrp="1" noChangeAspect="1"/>
          </p:cNvPicPr>
          <p:nvPr>
            <p:ph sz="half" idx="2"/>
          </p:nvPr>
        </p:nvPicPr>
        <p:blipFill>
          <a:blip r:embed="rId2"/>
          <a:stretch>
            <a:fillRect/>
          </a:stretch>
        </p:blipFill>
        <p:spPr>
          <a:xfrm>
            <a:off x="1382074" y="1825855"/>
            <a:ext cx="1428333" cy="1428333"/>
          </a:xfrm>
          <a:prstGeom prst="ellipse">
            <a:avLst/>
          </a:prstGeom>
          <a:ln w="28575" cap="rnd">
            <a:solidFill>
              <a:srgbClr val="002060"/>
            </a:solidFill>
          </a:ln>
          <a:effectLst>
            <a:outerShdw blurRad="381000" dist="292100" dir="5400000" sx="-80000" sy="-18000" rotWithShape="0">
              <a:srgbClr val="000000">
                <a:alpha val="22000"/>
              </a:srgbClr>
            </a:outerShdw>
          </a:effectLst>
        </p:spPr>
      </p:pic>
      <p:sp>
        <p:nvSpPr>
          <p:cNvPr id="8" name="TextBox 7">
            <a:extLst>
              <a:ext uri="{FF2B5EF4-FFF2-40B4-BE49-F238E27FC236}">
                <a16:creationId xmlns:a16="http://schemas.microsoft.com/office/drawing/2014/main" id="{5E14723C-1925-7CA8-B51F-115698E3A785}"/>
              </a:ext>
            </a:extLst>
          </p:cNvPr>
          <p:cNvSpPr txBox="1"/>
          <p:nvPr/>
        </p:nvSpPr>
        <p:spPr>
          <a:xfrm>
            <a:off x="1382074" y="3254188"/>
            <a:ext cx="1906474" cy="707886"/>
          </a:xfrm>
          <a:prstGeom prst="rect">
            <a:avLst/>
          </a:prstGeom>
          <a:noFill/>
        </p:spPr>
        <p:txBody>
          <a:bodyPr wrap="square">
            <a:spAutoFit/>
          </a:bodyPr>
          <a:lstStyle/>
          <a:p>
            <a:r>
              <a:rPr lang="en-US" sz="1400" kern="0" dirty="0">
                <a:solidFill>
                  <a:srgbClr val="008FD3"/>
                </a:solidFill>
                <a:latin typeface="Times New Roman" panose="02020603050405020304" pitchFamily="18" charset="0"/>
                <a:ea typeface="Times New Roman" panose="02020603050405020304" pitchFamily="18" charset="0"/>
              </a:rPr>
              <a:t>Richard</a:t>
            </a:r>
            <a:r>
              <a:rPr lang="en-US" sz="1600" kern="0" dirty="0">
                <a:solidFill>
                  <a:srgbClr val="008FD3"/>
                </a:solidFill>
                <a:latin typeface="Times New Roman" panose="02020603050405020304" pitchFamily="18" charset="0"/>
                <a:ea typeface="Times New Roman" panose="02020603050405020304" pitchFamily="18" charset="0"/>
              </a:rPr>
              <a:t> </a:t>
            </a:r>
            <a:r>
              <a:rPr lang="en-US" sz="1400" kern="0" dirty="0">
                <a:solidFill>
                  <a:srgbClr val="008FD3"/>
                </a:solidFill>
                <a:latin typeface="Times New Roman" panose="02020603050405020304" pitchFamily="18" charset="0"/>
                <a:ea typeface="Times New Roman" panose="02020603050405020304" pitchFamily="18" charset="0"/>
              </a:rPr>
              <a:t>Weatherly</a:t>
            </a:r>
            <a:endParaRPr lang="en-US" sz="1600" i="1" kern="0" dirty="0">
              <a:solidFill>
                <a:srgbClr val="000000"/>
              </a:solidFill>
              <a:effectLst/>
              <a:latin typeface="Times New Roman" panose="02020603050405020304" pitchFamily="18" charset="0"/>
              <a:ea typeface="Times New Roman" panose="02020603050405020304" pitchFamily="18" charset="0"/>
            </a:endParaRPr>
          </a:p>
          <a:p>
            <a:r>
              <a:rPr lang="en-US" sz="1200" i="1" dirty="0">
                <a:latin typeface="+mj-lt"/>
                <a:ea typeface="Times New Roman" panose="02020603050405020304" pitchFamily="18" charset="0"/>
                <a:cs typeface="Times New Roman" panose="02020603050405020304" pitchFamily="18" charset="0"/>
              </a:rPr>
              <a:t>Vice President, Freese and Nichols</a:t>
            </a:r>
            <a:endParaRPr lang="en-US" sz="1200" i="1" dirty="0">
              <a:latin typeface="+mj-lt"/>
            </a:endParaRPr>
          </a:p>
        </p:txBody>
      </p:sp>
      <p:pic>
        <p:nvPicPr>
          <p:cNvPr id="9" name="Picture 8" descr="A person in a suit smiling&#10;&#10;Description automatically generated with low confidence">
            <a:extLst>
              <a:ext uri="{FF2B5EF4-FFF2-40B4-BE49-F238E27FC236}">
                <a16:creationId xmlns:a16="http://schemas.microsoft.com/office/drawing/2014/main" id="{7D4BAE33-C970-EA33-BB8D-A4B16BEF60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166"/>
          <a:stretch/>
        </p:blipFill>
        <p:spPr bwMode="auto">
          <a:xfrm>
            <a:off x="3093906" y="1826009"/>
            <a:ext cx="1428333" cy="1428333"/>
          </a:xfrm>
          <a:prstGeom prst="ellipse">
            <a:avLst/>
          </a:prstGeom>
          <a:ln w="28575" cap="rnd">
            <a:solidFill>
              <a:srgbClr val="002060"/>
            </a:solidFill>
            <a:prstDash val="solid"/>
          </a:ln>
          <a:effectLst/>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FF65092F-A18E-F173-EA31-FC117F927A0E}"/>
              </a:ext>
            </a:extLst>
          </p:cNvPr>
          <p:cNvSpPr txBox="1"/>
          <p:nvPr/>
        </p:nvSpPr>
        <p:spPr>
          <a:xfrm>
            <a:off x="3156310" y="3254188"/>
            <a:ext cx="1428333" cy="707886"/>
          </a:xfrm>
          <a:prstGeom prst="rect">
            <a:avLst/>
          </a:prstGeom>
          <a:noFill/>
        </p:spPr>
        <p:txBody>
          <a:bodyPr wrap="square">
            <a:spAutoFit/>
          </a:bodyPr>
          <a:lstStyle/>
          <a:p>
            <a:r>
              <a:rPr lang="en-US" sz="1600" kern="0" dirty="0">
                <a:solidFill>
                  <a:srgbClr val="008FD3"/>
                </a:solidFill>
                <a:effectLst/>
                <a:latin typeface="Times New Roman" panose="02020603050405020304" pitchFamily="18" charset="0"/>
                <a:ea typeface="Times New Roman" panose="02020603050405020304" pitchFamily="18" charset="0"/>
              </a:rPr>
              <a:t>Mark Yentzen</a:t>
            </a:r>
            <a:endParaRPr lang="en-US" sz="1600" i="1" kern="0" dirty="0">
              <a:solidFill>
                <a:srgbClr val="000000"/>
              </a:solidFill>
              <a:effectLst/>
              <a:latin typeface="Times New Roman" panose="02020603050405020304" pitchFamily="18" charset="0"/>
              <a:ea typeface="Times New Roman" panose="02020603050405020304" pitchFamily="18" charset="0"/>
            </a:endParaRPr>
          </a:p>
          <a:p>
            <a:r>
              <a:rPr lang="en-US" sz="1200" i="1" kern="0" dirty="0">
                <a:solidFill>
                  <a:srgbClr val="000000"/>
                </a:solidFill>
                <a:effectLst/>
                <a:latin typeface="+mj-lt"/>
                <a:ea typeface="Times New Roman" panose="02020603050405020304" pitchFamily="18" charset="0"/>
              </a:rPr>
              <a:t>Vice President of </a:t>
            </a:r>
          </a:p>
          <a:p>
            <a:r>
              <a:rPr lang="en-US" sz="1200" i="1" kern="0" dirty="0">
                <a:solidFill>
                  <a:srgbClr val="000000"/>
                </a:solidFill>
                <a:effectLst/>
                <a:latin typeface="+mj-lt"/>
                <a:ea typeface="Times New Roman" panose="02020603050405020304" pitchFamily="18" charset="0"/>
              </a:rPr>
              <a:t>Client Services</a:t>
            </a:r>
            <a:r>
              <a:rPr lang="en-US" sz="1200" i="1" dirty="0">
                <a:effectLst/>
                <a:latin typeface="+mj-lt"/>
              </a:rPr>
              <a:t> </a:t>
            </a:r>
            <a:endParaRPr lang="en-US" sz="1200" i="1" dirty="0">
              <a:latin typeface="+mj-lt"/>
            </a:endParaRPr>
          </a:p>
        </p:txBody>
      </p:sp>
      <p:sp>
        <p:nvSpPr>
          <p:cNvPr id="13" name="TextBox 12">
            <a:extLst>
              <a:ext uri="{FF2B5EF4-FFF2-40B4-BE49-F238E27FC236}">
                <a16:creationId xmlns:a16="http://schemas.microsoft.com/office/drawing/2014/main" id="{9FAC498B-B0C0-91C1-EF96-DAD1CFE5FC48}"/>
              </a:ext>
            </a:extLst>
          </p:cNvPr>
          <p:cNvSpPr txBox="1"/>
          <p:nvPr/>
        </p:nvSpPr>
        <p:spPr>
          <a:xfrm>
            <a:off x="4868143" y="3300354"/>
            <a:ext cx="1759368" cy="861774"/>
          </a:xfrm>
          <a:prstGeom prst="rect">
            <a:avLst/>
          </a:prstGeom>
          <a:noFill/>
        </p:spPr>
        <p:txBody>
          <a:bodyPr wrap="square">
            <a:spAutoFit/>
          </a:bodyPr>
          <a:lstStyle/>
          <a:p>
            <a:r>
              <a:rPr lang="en-US" sz="1400" kern="0" dirty="0">
                <a:solidFill>
                  <a:srgbClr val="008FD3"/>
                </a:solidFill>
                <a:effectLst/>
                <a:latin typeface="Times New Roman" panose="02020603050405020304" pitchFamily="18" charset="0"/>
                <a:ea typeface="Times New Roman" panose="02020603050405020304" pitchFamily="18" charset="0"/>
              </a:rPr>
              <a:t>John Gilroy</a:t>
            </a:r>
            <a:endParaRPr lang="en-US" sz="1400" i="1" kern="0" dirty="0">
              <a:solidFill>
                <a:srgbClr val="000000"/>
              </a:solidFill>
              <a:effectLst/>
              <a:latin typeface="Times New Roman" panose="02020603050405020304" pitchFamily="18" charset="0"/>
              <a:ea typeface="Times New Roman" panose="02020603050405020304" pitchFamily="18" charset="0"/>
            </a:endParaRPr>
          </a:p>
          <a:p>
            <a:r>
              <a:rPr lang="en-US" sz="1200" i="1" dirty="0">
                <a:latin typeface="+mj-lt"/>
                <a:ea typeface="Times New Roman" panose="02020603050405020304" pitchFamily="18" charset="0"/>
                <a:cs typeface="Times New Roman" panose="02020603050405020304" pitchFamily="18" charset="0"/>
              </a:rPr>
              <a:t>C</a:t>
            </a:r>
            <a:r>
              <a:rPr lang="en-US" sz="1200" i="1" dirty="0">
                <a:effectLst/>
                <a:latin typeface="+mj-lt"/>
                <a:ea typeface="Times New Roman" panose="02020603050405020304" pitchFamily="18" charset="0"/>
                <a:cs typeface="Times New Roman" panose="02020603050405020304" pitchFamily="18" charset="0"/>
              </a:rPr>
              <a:t>o-founder &amp; Principal of Baird Gilroy &amp; Dixon, LLC</a:t>
            </a:r>
            <a:r>
              <a:rPr lang="en-US" sz="1200" i="1" dirty="0">
                <a:effectLst/>
                <a:latin typeface="+mj-lt"/>
              </a:rPr>
              <a:t> </a:t>
            </a:r>
            <a:endParaRPr lang="en-US" sz="1200" i="1" dirty="0">
              <a:latin typeface="+mj-lt"/>
            </a:endParaRPr>
          </a:p>
        </p:txBody>
      </p:sp>
      <p:pic>
        <p:nvPicPr>
          <p:cNvPr id="15" name="Picture 14" descr="A person in a suit and tie&#10;&#10;Description automatically generated">
            <a:extLst>
              <a:ext uri="{FF2B5EF4-FFF2-40B4-BE49-F238E27FC236}">
                <a16:creationId xmlns:a16="http://schemas.microsoft.com/office/drawing/2014/main" id="{08116C05-C4A4-225B-9C9E-CD8C01BFECA6}"/>
              </a:ext>
            </a:extLst>
          </p:cNvPr>
          <p:cNvPicPr>
            <a:picLocks noChangeAspect="1"/>
          </p:cNvPicPr>
          <p:nvPr/>
        </p:nvPicPr>
        <p:blipFill>
          <a:blip r:embed="rId4"/>
          <a:stretch>
            <a:fillRect/>
          </a:stretch>
        </p:blipFill>
        <p:spPr>
          <a:xfrm>
            <a:off x="6810935" y="1810774"/>
            <a:ext cx="1529599" cy="1521951"/>
          </a:xfrm>
          <a:prstGeom prst="ellipse">
            <a:avLst/>
          </a:prstGeom>
          <a:ln w="28575"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TextBox 15">
            <a:extLst>
              <a:ext uri="{FF2B5EF4-FFF2-40B4-BE49-F238E27FC236}">
                <a16:creationId xmlns:a16="http://schemas.microsoft.com/office/drawing/2014/main" id="{F9FAA2CC-2B94-CB39-97F5-DEEEDEC8E09C}"/>
              </a:ext>
            </a:extLst>
          </p:cNvPr>
          <p:cNvSpPr txBox="1"/>
          <p:nvPr/>
        </p:nvSpPr>
        <p:spPr>
          <a:xfrm>
            <a:off x="6953922" y="3284966"/>
            <a:ext cx="1939074" cy="677108"/>
          </a:xfrm>
          <a:prstGeom prst="rect">
            <a:avLst/>
          </a:prstGeom>
          <a:noFill/>
        </p:spPr>
        <p:txBody>
          <a:bodyPr wrap="square">
            <a:spAutoFit/>
          </a:bodyPr>
          <a:lstStyle/>
          <a:p>
            <a:r>
              <a:rPr lang="en-US" sz="1400" kern="0" dirty="0">
                <a:solidFill>
                  <a:srgbClr val="008FD3"/>
                </a:solidFill>
                <a:effectLst/>
                <a:latin typeface="Times New Roman" panose="02020603050405020304" pitchFamily="18" charset="0"/>
                <a:ea typeface="Times New Roman" panose="02020603050405020304" pitchFamily="18" charset="0"/>
              </a:rPr>
              <a:t>Aaron Coronis</a:t>
            </a:r>
            <a:endParaRPr lang="en-US" sz="1400" i="1" kern="0" dirty="0">
              <a:solidFill>
                <a:srgbClr val="000000"/>
              </a:solidFill>
              <a:effectLst/>
              <a:latin typeface="Times New Roman" panose="02020603050405020304" pitchFamily="18" charset="0"/>
              <a:ea typeface="Times New Roman" panose="02020603050405020304" pitchFamily="18" charset="0"/>
            </a:endParaRPr>
          </a:p>
          <a:p>
            <a:r>
              <a:rPr lang="en-US" sz="1200" i="1" kern="0" dirty="0">
                <a:solidFill>
                  <a:srgbClr val="000000"/>
                </a:solidFill>
                <a:effectLst/>
                <a:latin typeface="+mj-lt"/>
                <a:ea typeface="Times New Roman" panose="02020603050405020304" pitchFamily="18" charset="0"/>
              </a:rPr>
              <a:t>Service Delivery Manager</a:t>
            </a:r>
          </a:p>
          <a:p>
            <a:r>
              <a:rPr lang="en-US" sz="1200" i="1" kern="0" dirty="0">
                <a:solidFill>
                  <a:srgbClr val="000000"/>
                </a:solidFill>
                <a:latin typeface="+mj-lt"/>
              </a:rPr>
              <a:t>CenterPoint</a:t>
            </a:r>
            <a:endParaRPr lang="en-US" sz="1200" dirty="0">
              <a:latin typeface="+mj-lt"/>
            </a:endParaRPr>
          </a:p>
        </p:txBody>
      </p:sp>
      <p:pic>
        <p:nvPicPr>
          <p:cNvPr id="17" name="Picture 16">
            <a:extLst>
              <a:ext uri="{FF2B5EF4-FFF2-40B4-BE49-F238E27FC236}">
                <a16:creationId xmlns:a16="http://schemas.microsoft.com/office/drawing/2014/main" id="{BCF39257-18AC-BD79-9B2A-82891D1B0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3970" y="1786506"/>
            <a:ext cx="1521516" cy="1570486"/>
          </a:xfrm>
          <a:prstGeom prst="ellipse">
            <a:avLst/>
          </a:prstGeom>
          <a:ln w="38100" cap="rnd">
            <a:solidFill>
              <a:srgbClr val="002060"/>
            </a:solidFill>
          </a:ln>
          <a:effectLst>
            <a:outerShdw blurRad="381000" dist="292100" dir="5400000" sx="-80000" sy="-18000" rotWithShape="0">
              <a:srgbClr val="000000">
                <a:alpha val="22000"/>
              </a:srgbClr>
            </a:outerShdw>
          </a:effectLst>
        </p:spPr>
      </p:pic>
      <p:sp>
        <p:nvSpPr>
          <p:cNvPr id="19" name="TextBox 18">
            <a:extLst>
              <a:ext uri="{FF2B5EF4-FFF2-40B4-BE49-F238E27FC236}">
                <a16:creationId xmlns:a16="http://schemas.microsoft.com/office/drawing/2014/main" id="{14F6DEFF-ECB1-3DF6-AB8D-20901C6A073B}"/>
              </a:ext>
            </a:extLst>
          </p:cNvPr>
          <p:cNvSpPr txBox="1"/>
          <p:nvPr/>
        </p:nvSpPr>
        <p:spPr>
          <a:xfrm>
            <a:off x="4846104" y="4162128"/>
            <a:ext cx="1637247" cy="769441"/>
          </a:xfrm>
          <a:prstGeom prst="rect">
            <a:avLst/>
          </a:prstGeom>
          <a:noFill/>
        </p:spPr>
        <p:txBody>
          <a:bodyPr wrap="square">
            <a:spAutoFit/>
          </a:bodyPr>
          <a:lstStyle/>
          <a:p>
            <a:pPr marL="171450" indent="-171450">
              <a:buFont typeface="Arial" panose="020B0604020202020204" pitchFamily="34" charset="0"/>
              <a:buChar char="•"/>
            </a:pPr>
            <a:r>
              <a:rPr lang="en-US" sz="1100" dirty="0">
                <a:effectLst/>
                <a:latin typeface="+mj-lt"/>
                <a:ea typeface="Times New Roman" panose="02020603050405020304" pitchFamily="18" charset="0"/>
              </a:rPr>
              <a:t>15 years of experience in the design of water and wastewater facilities. </a:t>
            </a:r>
            <a:endParaRPr lang="en-US" sz="1100" dirty="0"/>
          </a:p>
        </p:txBody>
      </p:sp>
      <p:sp>
        <p:nvSpPr>
          <p:cNvPr id="20" name="TextBox 19">
            <a:extLst>
              <a:ext uri="{FF2B5EF4-FFF2-40B4-BE49-F238E27FC236}">
                <a16:creationId xmlns:a16="http://schemas.microsoft.com/office/drawing/2014/main" id="{6BB658F2-FFCA-B821-BB8D-C7AF517D6C4F}"/>
              </a:ext>
            </a:extLst>
          </p:cNvPr>
          <p:cNvSpPr txBox="1"/>
          <p:nvPr/>
        </p:nvSpPr>
        <p:spPr>
          <a:xfrm>
            <a:off x="6911011" y="4162127"/>
            <a:ext cx="1637247" cy="600164"/>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mj-lt"/>
                <a:ea typeface="Times New Roman" panose="02020603050405020304" pitchFamily="18" charset="0"/>
              </a:rPr>
              <a:t>20+</a:t>
            </a:r>
            <a:r>
              <a:rPr lang="en-US" sz="1100" dirty="0">
                <a:effectLst/>
                <a:latin typeface="+mj-lt"/>
                <a:ea typeface="Times New Roman" panose="02020603050405020304" pitchFamily="18" charset="0"/>
              </a:rPr>
              <a:t> years of experience with CenterPoint</a:t>
            </a:r>
            <a:endParaRPr lang="en-US" sz="1100" dirty="0"/>
          </a:p>
        </p:txBody>
      </p:sp>
      <p:sp>
        <p:nvSpPr>
          <p:cNvPr id="21" name="TextBox 20">
            <a:extLst>
              <a:ext uri="{FF2B5EF4-FFF2-40B4-BE49-F238E27FC236}">
                <a16:creationId xmlns:a16="http://schemas.microsoft.com/office/drawing/2014/main" id="{D3EC63F0-F244-12FE-F820-CD191E4A7B25}"/>
              </a:ext>
            </a:extLst>
          </p:cNvPr>
          <p:cNvSpPr txBox="1"/>
          <p:nvPr/>
        </p:nvSpPr>
        <p:spPr>
          <a:xfrm>
            <a:off x="3071867" y="4162125"/>
            <a:ext cx="1774237" cy="600164"/>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mj-lt"/>
                <a:ea typeface="Times New Roman" panose="02020603050405020304" pitchFamily="18" charset="0"/>
              </a:rPr>
              <a:t>20</a:t>
            </a:r>
            <a:r>
              <a:rPr lang="en-US" sz="1100" dirty="0">
                <a:effectLst/>
                <a:latin typeface="+mj-lt"/>
                <a:ea typeface="Times New Roman" panose="02020603050405020304" pitchFamily="18" charset="0"/>
              </a:rPr>
              <a:t> years of </a:t>
            </a:r>
            <a:r>
              <a:rPr lang="en-US" sz="1100" dirty="0">
                <a:latin typeface="+mj-lt"/>
              </a:rPr>
              <a:t>water and wastewater treatment experience</a:t>
            </a:r>
          </a:p>
        </p:txBody>
      </p:sp>
      <p:sp>
        <p:nvSpPr>
          <p:cNvPr id="22" name="TextBox 21">
            <a:extLst>
              <a:ext uri="{FF2B5EF4-FFF2-40B4-BE49-F238E27FC236}">
                <a16:creationId xmlns:a16="http://schemas.microsoft.com/office/drawing/2014/main" id="{FABDF5D8-A8F9-B9C2-D393-F55C720420DB}"/>
              </a:ext>
            </a:extLst>
          </p:cNvPr>
          <p:cNvSpPr txBox="1"/>
          <p:nvPr/>
        </p:nvSpPr>
        <p:spPr>
          <a:xfrm>
            <a:off x="1273235" y="4162125"/>
            <a:ext cx="1637247" cy="769441"/>
          </a:xfrm>
          <a:prstGeom prst="rect">
            <a:avLst/>
          </a:prstGeom>
          <a:noFill/>
        </p:spPr>
        <p:txBody>
          <a:bodyPr wrap="square">
            <a:spAutoFit/>
          </a:bodyPr>
          <a:lstStyle/>
          <a:p>
            <a:pPr marL="171450" indent="-171450">
              <a:buFont typeface="Arial" panose="020B0604020202020204" pitchFamily="34" charset="0"/>
              <a:buChar char="•"/>
            </a:pPr>
            <a:r>
              <a:rPr lang="en-US" sz="1100" dirty="0">
                <a:effectLst/>
                <a:latin typeface="+mj-lt"/>
                <a:ea typeface="Times New Roman" panose="02020603050405020304" pitchFamily="18" charset="0"/>
              </a:rPr>
              <a:t>20 years of experience in the design of water and wastewater facilities. </a:t>
            </a:r>
            <a:endParaRPr lang="en-US" sz="1100" dirty="0"/>
          </a:p>
        </p:txBody>
      </p:sp>
    </p:spTree>
    <p:extLst>
      <p:ext uri="{BB962C8B-B14F-4D97-AF65-F5344CB8AC3E}">
        <p14:creationId xmlns:p14="http://schemas.microsoft.com/office/powerpoint/2010/main" val="340869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8B942-750A-D9D3-8C83-005EB04D41EB}"/>
              </a:ext>
            </a:extLst>
          </p:cNvPr>
          <p:cNvSpPr>
            <a:spLocks noGrp="1"/>
          </p:cNvSpPr>
          <p:nvPr>
            <p:ph type="title"/>
          </p:nvPr>
        </p:nvSpPr>
        <p:spPr>
          <a:xfrm>
            <a:off x="1257300" y="273844"/>
            <a:ext cx="7886700" cy="721238"/>
          </a:xfrm>
        </p:spPr>
        <p:txBody>
          <a:bodyPr/>
          <a:lstStyle/>
          <a:p>
            <a:r>
              <a:rPr lang="en-US" dirty="0"/>
              <a:t>Water </a:t>
            </a:r>
            <a:r>
              <a:rPr lang="en-US" sz="3200" dirty="0"/>
              <a:t>System</a:t>
            </a:r>
            <a:r>
              <a:rPr lang="en-US" dirty="0"/>
              <a:t> Vocabulary:</a:t>
            </a:r>
          </a:p>
        </p:txBody>
      </p:sp>
      <p:sp>
        <p:nvSpPr>
          <p:cNvPr id="3" name="Content Placeholder 2">
            <a:extLst>
              <a:ext uri="{FF2B5EF4-FFF2-40B4-BE49-F238E27FC236}">
                <a16:creationId xmlns:a16="http://schemas.microsoft.com/office/drawing/2014/main" id="{0D91F713-5EBC-E567-12E3-AD2A6C4F79AC}"/>
              </a:ext>
            </a:extLst>
          </p:cNvPr>
          <p:cNvSpPr>
            <a:spLocks noGrp="1"/>
          </p:cNvSpPr>
          <p:nvPr>
            <p:ph sz="half" idx="1"/>
          </p:nvPr>
        </p:nvSpPr>
        <p:spPr>
          <a:xfrm>
            <a:off x="1567416" y="995082"/>
            <a:ext cx="6831105" cy="4040840"/>
          </a:xfrm>
        </p:spPr>
        <p:txBody>
          <a:bodyPr>
            <a:normAutofit/>
          </a:bodyPr>
          <a:lstStyle/>
          <a:p>
            <a:pPr>
              <a:defRPr/>
            </a:pPr>
            <a:r>
              <a:rPr kumimoji="0" lang="en-US" sz="1200" b="1" i="0" u="none" strike="noStrike" kern="1200" cap="none" spc="0" normalizeH="0" baseline="0" noProof="0" dirty="0">
                <a:ln>
                  <a:noFill/>
                </a:ln>
                <a:effectLst/>
                <a:uLnTx/>
                <a:uFillTx/>
                <a:latin typeface="+mj-lt"/>
                <a:ea typeface="+mn-ea"/>
                <a:cs typeface="Arial" panose="020B0604020202020204" pitchFamily="34" charset="0"/>
              </a:rPr>
              <a:t>Connection</a:t>
            </a:r>
            <a:r>
              <a:rPr kumimoji="0" lang="en-US" sz="1200" b="0" i="0" u="none" strike="noStrike" kern="1200" cap="none" spc="0" normalizeH="0" baseline="0" noProof="0" dirty="0">
                <a:ln>
                  <a:noFill/>
                </a:ln>
                <a:effectLst/>
                <a:uLnTx/>
                <a:uFillTx/>
                <a:latin typeface="+mj-lt"/>
                <a:ea typeface="+mn-ea"/>
                <a:cs typeface="Arial" panose="020B0604020202020204" pitchFamily="34" charset="0"/>
              </a:rPr>
              <a:t>: A single-family residential unit or each commercial or industrial establishment to which drinking water is supplied” from the Public Water System (PWS). (30 TAC § 290.38(16))</a:t>
            </a:r>
            <a:endParaRPr kumimoji="0" lang="en-US" sz="1200" b="1" i="0" u="none" strike="noStrike" kern="1200" cap="none" spc="0" normalizeH="0" baseline="0" noProof="0" dirty="0">
              <a:ln>
                <a:noFill/>
              </a:ln>
              <a:effectLst/>
              <a:uLnTx/>
              <a:uFillTx/>
              <a:latin typeface="+mj-lt"/>
              <a:ea typeface="+mn-ea"/>
              <a:cs typeface="Arial" panose="020B0604020202020204" pitchFamily="34" charset="0"/>
            </a:endParaRPr>
          </a:p>
          <a:p>
            <a:pPr>
              <a:defRPr/>
            </a:pPr>
            <a:r>
              <a:rPr kumimoji="0" lang="en-US" sz="1200" b="1" i="0" u="none" strike="noStrike" kern="1200" cap="none" spc="0" normalizeH="0" baseline="0" noProof="0" dirty="0">
                <a:ln>
                  <a:noFill/>
                </a:ln>
                <a:effectLst/>
                <a:uLnTx/>
                <a:uFillTx/>
                <a:latin typeface="+mj-lt"/>
                <a:ea typeface="+mn-ea"/>
                <a:cs typeface="Arial" panose="020B0604020202020204" pitchFamily="34" charset="0"/>
              </a:rPr>
              <a:t>Water Capacity</a:t>
            </a:r>
            <a:r>
              <a:rPr kumimoji="0" lang="en-US" sz="1200" b="0" i="0" u="none" strike="noStrike" kern="1200" cap="none" spc="0" normalizeH="0" baseline="0" noProof="0" dirty="0">
                <a:ln>
                  <a:noFill/>
                </a:ln>
                <a:effectLst/>
                <a:uLnTx/>
                <a:uFillTx/>
                <a:latin typeface="+mj-lt"/>
                <a:ea typeface="+mn-ea"/>
                <a:cs typeface="Arial" panose="020B0604020202020204" pitchFamily="34" charset="0"/>
              </a:rPr>
              <a:t>: Well capacity is the amount of water in gpm that the well produces without drawing down or water level dropping.</a:t>
            </a: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mj-lt"/>
                <a:ea typeface="+mn-ea"/>
                <a:cs typeface="Arial" panose="020B0604020202020204" pitchFamily="34" charset="0"/>
              </a:rPr>
              <a:t>Water Demand</a:t>
            </a:r>
            <a:r>
              <a:rPr kumimoji="0" lang="en-US" sz="1200" b="0" i="0" u="none" strike="noStrike" kern="1200" cap="none" spc="0" normalizeH="0" baseline="0" noProof="0" dirty="0">
                <a:ln>
                  <a:noFill/>
                </a:ln>
                <a:effectLst/>
                <a:uLnTx/>
                <a:uFillTx/>
                <a:latin typeface="+mj-lt"/>
                <a:ea typeface="+mn-ea"/>
                <a:cs typeface="Arial" panose="020B0604020202020204" pitchFamily="34" charset="0"/>
              </a:rPr>
              <a:t>: The</a:t>
            </a:r>
            <a:r>
              <a:rPr lang="en-US" sz="1200" dirty="0"/>
              <a:t> quantity of water that the treatment plant must produce in order to meet all water needs in the community. Water demand includes water delivered to the system to meet the needs of consumers, water supply for fire fighting and system flushing, and water required to properly operate the treatment facilities. </a:t>
            </a:r>
          </a:p>
          <a:p>
            <a:pPr lvl="1">
              <a:spcBef>
                <a:spcPts val="750"/>
              </a:spcBef>
              <a:defRPr/>
            </a:pPr>
            <a:r>
              <a:rPr lang="en-US" sz="1050" dirty="0"/>
              <a:t>Water demand varies seasonally with the lowest usage in winter months and the highest usage during summer months. Variations in demand also occur with respect to time of day. Diurnal peaks typically occur during the morning and early evening periods, while the lowest usage occurs during nighttime hours.</a:t>
            </a:r>
          </a:p>
          <a:p>
            <a:pPr lvl="1">
              <a:spcBef>
                <a:spcPts val="750"/>
              </a:spcBef>
              <a:defRPr/>
            </a:pPr>
            <a:r>
              <a:rPr kumimoji="0" lang="en-US" sz="1050" b="0" i="0" u="none" strike="noStrike" kern="1200" cap="none" spc="0" normalizeH="0" baseline="0" noProof="0" dirty="0">
                <a:ln>
                  <a:noFill/>
                </a:ln>
                <a:effectLst/>
                <a:uLnTx/>
                <a:uFillTx/>
                <a:latin typeface="+mj-lt"/>
                <a:ea typeface="+mn-ea"/>
                <a:cs typeface="Arial" panose="020B0604020202020204" pitchFamily="34" charset="0"/>
              </a:rPr>
              <a:t>Climatic factors, such as drought, water management practices, and over-use/demand cause quicker draw downs upon water supplies.</a:t>
            </a:r>
            <a:endParaRPr kumimoji="0" lang="en-US" sz="1200" b="0" i="0" u="none" strike="noStrike" kern="1200" cap="none" spc="0" normalizeH="0" baseline="0" noProof="0" dirty="0">
              <a:ln>
                <a:noFill/>
              </a:ln>
              <a:effectLst/>
              <a:uLnTx/>
              <a:uFillTx/>
              <a:latin typeface="+mj-lt"/>
              <a:ea typeface="+mn-ea"/>
              <a:cs typeface="Arial" panose="020B0604020202020204" pitchFamily="34" charset="0"/>
            </a:endParaRPr>
          </a:p>
          <a:p>
            <a:pPr marL="171450" marR="0" lvl="0" indent="-17145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mj-lt"/>
                <a:ea typeface="+mn-ea"/>
                <a:cs typeface="Arial" panose="020B0604020202020204" pitchFamily="34" charset="0"/>
              </a:rPr>
              <a:t>Water Pressure</a:t>
            </a:r>
            <a:r>
              <a:rPr kumimoji="0" lang="en-US" sz="1200" b="0" i="0" u="none" strike="noStrike" kern="1200" cap="none" spc="0" normalizeH="0" baseline="0" noProof="0" dirty="0">
                <a:ln>
                  <a:noFill/>
                </a:ln>
                <a:effectLst/>
                <a:uLnTx/>
                <a:uFillTx/>
                <a:latin typeface="+mj-lt"/>
                <a:ea typeface="+mn-ea"/>
                <a:cs typeface="Arial" panose="020B0604020202020204" pitchFamily="34" charset="0"/>
              </a:rPr>
              <a:t>: Measured in PSI (pounds per square inch) and represents the force at which water enters your home from the water main. </a:t>
            </a:r>
          </a:p>
          <a:p>
            <a:pPr lvl="1">
              <a:spcBef>
                <a:spcPts val="750"/>
              </a:spcBef>
              <a:defRPr/>
            </a:pPr>
            <a:r>
              <a:rPr kumimoji="0" lang="en-US" sz="1050" b="0" i="0" u="none" strike="noStrike" kern="1200" cap="none" spc="0" normalizeH="0" baseline="0" noProof="0" dirty="0">
                <a:ln>
                  <a:noFill/>
                </a:ln>
                <a:effectLst/>
                <a:uLnTx/>
                <a:uFillTx/>
                <a:latin typeface="+mj-lt"/>
                <a:ea typeface="+mn-ea"/>
                <a:cs typeface="Arial" panose="020B0604020202020204" pitchFamily="34" charset="0"/>
              </a:rPr>
              <a:t>The system must maintain a minimum pressure of at least 35 PSI throughout the distribution system during normal operations, and a minimum of 20 PSI during emergencies, as specified in 30 TAC 290.46(r).</a:t>
            </a:r>
            <a:endParaRPr kumimoji="0" lang="en-US" sz="1200" b="0" i="0" u="none" strike="noStrike" kern="1200" cap="none" spc="0" normalizeH="0" baseline="0" noProof="0" dirty="0">
              <a:ln>
                <a:noFill/>
              </a:ln>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291289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map of a city&#10;&#10;Description automatically generated">
            <a:extLst>
              <a:ext uri="{FF2B5EF4-FFF2-40B4-BE49-F238E27FC236}">
                <a16:creationId xmlns:a16="http://schemas.microsoft.com/office/drawing/2014/main" id="{BDFF5F6C-E3A8-2786-1F11-EFB69A5065FE}"/>
              </a:ext>
            </a:extLst>
          </p:cNvPr>
          <p:cNvPicPr>
            <a:picLocks noChangeAspect="1"/>
          </p:cNvPicPr>
          <p:nvPr/>
        </p:nvPicPr>
        <p:blipFill rotWithShape="1">
          <a:blip r:embed="rId2"/>
          <a:srcRect r="2211"/>
          <a:stretch/>
        </p:blipFill>
        <p:spPr>
          <a:xfrm>
            <a:off x="6527173" y="1229373"/>
            <a:ext cx="2531102" cy="3350590"/>
          </a:xfrm>
          <a:prstGeom prst="rect">
            <a:avLst/>
          </a:prstGeom>
        </p:spPr>
      </p:pic>
      <p:pic>
        <p:nvPicPr>
          <p:cNvPr id="11" name="Picture 10" descr="A map with black lines and a yellow line&#10;&#10;Description automatically generated">
            <a:extLst>
              <a:ext uri="{FF2B5EF4-FFF2-40B4-BE49-F238E27FC236}">
                <a16:creationId xmlns:a16="http://schemas.microsoft.com/office/drawing/2014/main" id="{0F1A1FE1-696A-A9E2-14BC-ED99848BDD6B}"/>
              </a:ext>
            </a:extLst>
          </p:cNvPr>
          <p:cNvPicPr>
            <a:picLocks noChangeAspect="1"/>
          </p:cNvPicPr>
          <p:nvPr/>
        </p:nvPicPr>
        <p:blipFill rotWithShape="1">
          <a:blip r:embed="rId3"/>
          <a:srcRect r="2815"/>
          <a:stretch/>
        </p:blipFill>
        <p:spPr>
          <a:xfrm>
            <a:off x="1257300" y="1208550"/>
            <a:ext cx="2531102" cy="3371413"/>
          </a:xfrm>
          <a:prstGeom prst="rect">
            <a:avLst/>
          </a:prstGeom>
        </p:spPr>
      </p:pic>
      <p:sp>
        <p:nvSpPr>
          <p:cNvPr id="31" name="TextBox 30">
            <a:extLst>
              <a:ext uri="{FF2B5EF4-FFF2-40B4-BE49-F238E27FC236}">
                <a16:creationId xmlns:a16="http://schemas.microsoft.com/office/drawing/2014/main" id="{1A99F892-2F90-EE2E-3DB0-3AA51CEEF0BD}"/>
              </a:ext>
            </a:extLst>
          </p:cNvPr>
          <p:cNvSpPr txBox="1"/>
          <p:nvPr/>
        </p:nvSpPr>
        <p:spPr>
          <a:xfrm>
            <a:off x="2033774" y="4507577"/>
            <a:ext cx="978153" cy="300082"/>
          </a:xfrm>
          <a:prstGeom prst="rect">
            <a:avLst/>
          </a:prstGeom>
          <a:noFill/>
        </p:spPr>
        <p:txBody>
          <a:bodyPr wrap="none" rtlCol="0">
            <a:spAutoFit/>
          </a:bodyPr>
          <a:lstStyle/>
          <a:p>
            <a:r>
              <a:rPr lang="en-US" dirty="0">
                <a:solidFill>
                  <a:srgbClr val="50637C"/>
                </a:solidFill>
              </a:rPr>
              <a:t>City Limits</a:t>
            </a:r>
          </a:p>
        </p:txBody>
      </p:sp>
      <p:sp>
        <p:nvSpPr>
          <p:cNvPr id="33" name="TextBox 32">
            <a:extLst>
              <a:ext uri="{FF2B5EF4-FFF2-40B4-BE49-F238E27FC236}">
                <a16:creationId xmlns:a16="http://schemas.microsoft.com/office/drawing/2014/main" id="{D1F98395-EABC-28A8-0CE5-1BE268B6ABD4}"/>
              </a:ext>
            </a:extLst>
          </p:cNvPr>
          <p:cNvSpPr txBox="1"/>
          <p:nvPr/>
        </p:nvSpPr>
        <p:spPr>
          <a:xfrm>
            <a:off x="4403476" y="4509829"/>
            <a:ext cx="1594347" cy="300082"/>
          </a:xfrm>
          <a:prstGeom prst="rect">
            <a:avLst/>
          </a:prstGeom>
          <a:noFill/>
        </p:spPr>
        <p:txBody>
          <a:bodyPr wrap="none" rtlCol="0">
            <a:spAutoFit/>
          </a:bodyPr>
          <a:lstStyle/>
          <a:p>
            <a:r>
              <a:rPr lang="en-US" dirty="0">
                <a:solidFill>
                  <a:srgbClr val="50637C"/>
                </a:solidFill>
              </a:rPr>
              <a:t>Water Service Areas</a:t>
            </a:r>
          </a:p>
        </p:txBody>
      </p:sp>
      <p:sp>
        <p:nvSpPr>
          <p:cNvPr id="37" name="TextBox 36">
            <a:extLst>
              <a:ext uri="{FF2B5EF4-FFF2-40B4-BE49-F238E27FC236}">
                <a16:creationId xmlns:a16="http://schemas.microsoft.com/office/drawing/2014/main" id="{60D1EA23-8CBD-2B50-0C43-9416D770E7F7}"/>
              </a:ext>
            </a:extLst>
          </p:cNvPr>
          <p:cNvSpPr txBox="1"/>
          <p:nvPr/>
        </p:nvSpPr>
        <p:spPr>
          <a:xfrm>
            <a:off x="6995550" y="4507577"/>
            <a:ext cx="1540806" cy="461665"/>
          </a:xfrm>
          <a:prstGeom prst="rect">
            <a:avLst/>
          </a:prstGeom>
          <a:noFill/>
        </p:spPr>
        <p:txBody>
          <a:bodyPr wrap="none" rtlCol="0">
            <a:spAutoFit/>
          </a:bodyPr>
          <a:lstStyle/>
          <a:p>
            <a:r>
              <a:rPr lang="en-US" dirty="0">
                <a:solidFill>
                  <a:srgbClr val="50637C"/>
                </a:solidFill>
              </a:rPr>
              <a:t>Downtown vs CCR</a:t>
            </a:r>
          </a:p>
          <a:p>
            <a:pPr algn="ctr"/>
            <a:r>
              <a:rPr lang="en-US" sz="1000" dirty="0">
                <a:solidFill>
                  <a:srgbClr val="50637C"/>
                </a:solidFill>
              </a:rPr>
              <a:t>Water Service Areas</a:t>
            </a:r>
          </a:p>
        </p:txBody>
      </p:sp>
      <mc:AlternateContent xmlns:mc="http://schemas.openxmlformats.org/markup-compatibility/2006">
        <mc:Choice xmlns:psuz="http://schemas.microsoft.com/office/powerpoint/2016/summaryzoom" Requires="psuz">
          <p:graphicFrame>
            <p:nvGraphicFramePr>
              <p:cNvPr id="40" name="Summary Zoom 39">
                <a:extLst>
                  <a:ext uri="{FF2B5EF4-FFF2-40B4-BE49-F238E27FC236}">
                    <a16:creationId xmlns:a16="http://schemas.microsoft.com/office/drawing/2014/main" id="{B788BA4A-73A3-891F-66C1-FAB8F807A2D9}"/>
                  </a:ext>
                </a:extLst>
              </p:cNvPr>
              <p:cNvGraphicFramePr>
                <a:graphicFrameLocks noChangeAspect="1"/>
              </p:cNvGraphicFramePr>
              <p:nvPr>
                <p:extLst>
                  <p:ext uri="{D42A27DB-BD31-4B8C-83A1-F6EECF244321}">
                    <p14:modId xmlns:p14="http://schemas.microsoft.com/office/powerpoint/2010/main" val="159585426"/>
                  </p:ext>
                </p:extLst>
              </p:nvPr>
            </p:nvGraphicFramePr>
            <p:xfrm>
              <a:off x="2522850" y="1226908"/>
              <a:ext cx="3991360" cy="3350590"/>
            </p:xfrm>
            <a:graphic>
              <a:graphicData uri="http://schemas.microsoft.com/office/powerpoint/2016/summaryzoom">
                <psuz:summaryZm>
                  <psuz:summaryZmObj sectionId="{D4B9D847-918E-9F48-BCF6-9F806EA94929}" offsetFactorX="17927" scaleFactorX="72075" scaleFactorY="165819">
                    <psuz:zmPr id="{B563635C-B090-2C4A-9696-7B38C122BA98}" imageType="cover" transitionDur="1000">
                      <p166:blipFill xmlns:p166="http://schemas.microsoft.com/office/powerpoint/2016/6/main">
                        <a:blip r:embed="rId4"/>
                        <a:stretch>
                          <a:fillRect/>
                        </a:stretch>
                      </p166:blipFill>
                      <p166:spPr xmlns:p166="http://schemas.microsoft.com/office/powerpoint/2016/6/main">
                        <a:xfrm>
                          <a:off x="1345111" y="5"/>
                          <a:ext cx="2589095" cy="3350581"/>
                        </a:xfrm>
                        <a:prstGeom prst="rect">
                          <a:avLst/>
                        </a:prstGeom>
                        <a:ln w="3175">
                          <a:solidFill>
                            <a:prstClr val="ltGray"/>
                          </a:solidFill>
                        </a:ln>
                      </p166:spPr>
                    </psuz:zmPr>
                  </psuz:summaryZmObj>
                  <psuz:gridLayout/>
                </psuz:summaryZm>
              </a:graphicData>
            </a:graphic>
          </p:graphicFrame>
        </mc:Choice>
        <mc:Fallback>
          <p:grpSp>
            <p:nvGrpSpPr>
              <p:cNvPr id="40" name="Summary Zoom 39">
                <a:extLst>
                  <a:ext uri="{FF2B5EF4-FFF2-40B4-BE49-F238E27FC236}">
                    <a16:creationId xmlns:a16="http://schemas.microsoft.com/office/drawing/2014/main" id="{B788BA4A-73A3-891F-66C1-FAB8F807A2D9}"/>
                  </a:ext>
                </a:extLst>
              </p:cNvPr>
              <p:cNvGrpSpPr>
                <a:grpSpLocks noGrp="1" noUngrp="1" noRot="1" noChangeAspect="1" noMove="1" noResize="1"/>
              </p:cNvGrpSpPr>
              <p:nvPr/>
            </p:nvGrpSpPr>
            <p:grpSpPr>
              <a:xfrm>
                <a:off x="2522850" y="1226908"/>
                <a:ext cx="3991360" cy="3350590"/>
                <a:chOff x="2522850" y="1226908"/>
                <a:chExt cx="3991360" cy="3350590"/>
              </a:xfrm>
            </p:grpSpPr>
            <p:pic>
              <p:nvPicPr>
                <p:cNvPr id="2" name="Picture 2"/>
                <p:cNvPicPr>
                  <a:picLocks noSelect="1" noRot="1" noChangeAspect="1" noMove="1" noResize="1" noEditPoints="1" noAdjustHandles="1" noChangeArrowheads="1" noChangeShapeType="1"/>
                </p:cNvPicPr>
                <p:nvPr/>
              </p:nvPicPr>
              <p:blipFill>
                <a:blip r:embed="rId4"/>
                <a:stretch>
                  <a:fillRect/>
                </a:stretch>
              </p:blipFill>
              <p:spPr>
                <a:xfrm>
                  <a:off x="3867961" y="1226913"/>
                  <a:ext cx="2589095" cy="3350581"/>
                </a:xfrm>
                <a:prstGeom prst="rect">
                  <a:avLst/>
                </a:prstGeom>
                <a:ln w="3175">
                  <a:solidFill>
                    <a:prstClr val="ltGray"/>
                  </a:solidFill>
                </a:ln>
              </p:spPr>
            </p:pic>
          </p:grpSp>
        </mc:Fallback>
      </mc:AlternateContent>
      <p:sp>
        <p:nvSpPr>
          <p:cNvPr id="44" name="Title 43">
            <a:extLst>
              <a:ext uri="{FF2B5EF4-FFF2-40B4-BE49-F238E27FC236}">
                <a16:creationId xmlns:a16="http://schemas.microsoft.com/office/drawing/2014/main" id="{3635CE0A-4B1D-0900-A483-005D01A6C911}"/>
              </a:ext>
            </a:extLst>
          </p:cNvPr>
          <p:cNvSpPr>
            <a:spLocks noGrp="1"/>
          </p:cNvSpPr>
          <p:nvPr>
            <p:ph type="title"/>
          </p:nvPr>
        </p:nvSpPr>
        <p:spPr>
          <a:xfrm>
            <a:off x="1264090" y="259060"/>
            <a:ext cx="7886700" cy="994172"/>
          </a:xfrm>
        </p:spPr>
        <p:txBody>
          <a:bodyPr/>
          <a:lstStyle/>
          <a:p>
            <a:r>
              <a:rPr lang="en-US" sz="3200" dirty="0"/>
              <a:t>Water System Service Areas</a:t>
            </a:r>
            <a:endParaRPr lang="en-US" dirty="0"/>
          </a:p>
        </p:txBody>
      </p:sp>
    </p:spTree>
    <p:extLst>
      <p:ext uri="{BB962C8B-B14F-4D97-AF65-F5344CB8AC3E}">
        <p14:creationId xmlns:p14="http://schemas.microsoft.com/office/powerpoint/2010/main" val="1293578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CC51-08D2-0BC5-BB56-2840FCB91984}"/>
              </a:ext>
            </a:extLst>
          </p:cNvPr>
          <p:cNvSpPr>
            <a:spLocks noGrp="1"/>
          </p:cNvSpPr>
          <p:nvPr>
            <p:ph type="title"/>
          </p:nvPr>
        </p:nvSpPr>
        <p:spPr>
          <a:xfrm>
            <a:off x="1257300" y="405820"/>
            <a:ext cx="7886700" cy="942214"/>
          </a:xfrm>
        </p:spPr>
        <p:txBody>
          <a:bodyPr>
            <a:normAutofit/>
          </a:bodyPr>
          <a:lstStyle/>
          <a:p>
            <a:r>
              <a:rPr kumimoji="0" lang="en-US" sz="3200" i="0" u="none" strike="noStrike" kern="1200" cap="none" spc="0" normalizeH="0" baseline="0" noProof="0" dirty="0">
                <a:ln>
                  <a:noFill/>
                </a:ln>
                <a:effectLst/>
                <a:uLnTx/>
                <a:uFillTx/>
                <a:latin typeface="+mj-lt"/>
                <a:ea typeface="+mn-ea"/>
                <a:cs typeface="Arial" panose="020B0604020202020204" pitchFamily="34" charset="0"/>
              </a:rPr>
              <a:t>Downtown Water System Capacity</a:t>
            </a:r>
            <a:endParaRPr lang="en-US" sz="3200" dirty="0"/>
          </a:p>
        </p:txBody>
      </p:sp>
      <p:pic>
        <p:nvPicPr>
          <p:cNvPr id="3" name="Picture 2" descr="A chart with colorful text and numbers&#10;&#10;Description automatically generated with medium confidence">
            <a:extLst>
              <a:ext uri="{FF2B5EF4-FFF2-40B4-BE49-F238E27FC236}">
                <a16:creationId xmlns:a16="http://schemas.microsoft.com/office/drawing/2014/main" id="{31E60629-5AAE-FBD6-4616-5D8ADC3C7A1E}"/>
              </a:ext>
            </a:extLst>
          </p:cNvPr>
          <p:cNvPicPr>
            <a:picLocks noChangeAspect="1"/>
          </p:cNvPicPr>
          <p:nvPr/>
        </p:nvPicPr>
        <p:blipFill>
          <a:blip r:embed="rId2"/>
          <a:stretch>
            <a:fillRect/>
          </a:stretch>
        </p:blipFill>
        <p:spPr>
          <a:xfrm>
            <a:off x="1975881" y="1178011"/>
            <a:ext cx="5192238" cy="3773853"/>
          </a:xfrm>
          <a:prstGeom prst="rect">
            <a:avLst/>
          </a:prstGeom>
        </p:spPr>
      </p:pic>
      <p:sp>
        <p:nvSpPr>
          <p:cNvPr id="4" name="TextBox 3">
            <a:extLst>
              <a:ext uri="{FF2B5EF4-FFF2-40B4-BE49-F238E27FC236}">
                <a16:creationId xmlns:a16="http://schemas.microsoft.com/office/drawing/2014/main" id="{C80865F6-2362-F93B-5665-E40393D20C1D}"/>
              </a:ext>
            </a:extLst>
          </p:cNvPr>
          <p:cNvSpPr txBox="1"/>
          <p:nvPr/>
        </p:nvSpPr>
        <p:spPr>
          <a:xfrm>
            <a:off x="7168119" y="4490199"/>
            <a:ext cx="1775303" cy="461665"/>
          </a:xfrm>
          <a:prstGeom prst="rect">
            <a:avLst/>
          </a:prstGeom>
          <a:noFill/>
        </p:spPr>
        <p:txBody>
          <a:bodyPr wrap="square" rtlCol="0">
            <a:spAutoFit/>
          </a:bodyPr>
          <a:lstStyle/>
          <a:p>
            <a:r>
              <a:rPr lang="en-US" sz="1200" dirty="0">
                <a:solidFill>
                  <a:srgbClr val="50637C"/>
                </a:solidFill>
              </a:rPr>
              <a:t>* Projections from City’s   2021 Water Master Plan</a:t>
            </a:r>
            <a:endParaRPr lang="en-US" sz="1000" dirty="0">
              <a:solidFill>
                <a:srgbClr val="50637C"/>
              </a:solidFill>
            </a:endParaRPr>
          </a:p>
        </p:txBody>
      </p:sp>
    </p:spTree>
    <p:extLst>
      <p:ext uri="{BB962C8B-B14F-4D97-AF65-F5344CB8AC3E}">
        <p14:creationId xmlns:p14="http://schemas.microsoft.com/office/powerpoint/2010/main" val="65303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A2DDA16B-3769-C48A-47D6-527D2A34A367}"/>
              </a:ext>
            </a:extLst>
          </p:cNvPr>
          <p:cNvSpPr txBox="1">
            <a:spLocks/>
          </p:cNvSpPr>
          <p:nvPr/>
        </p:nvSpPr>
        <p:spPr>
          <a:xfrm>
            <a:off x="1276348" y="117913"/>
            <a:ext cx="7750778" cy="126038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spcAft>
                <a:spcPts val="600"/>
              </a:spcAft>
            </a:pPr>
            <a:r>
              <a:rPr lang="en-US" sz="2800" b="1" dirty="0">
                <a:solidFill>
                  <a:srgbClr val="50637C"/>
                </a:solidFill>
              </a:rPr>
              <a:t>Water System Demand vs Capacity: </a:t>
            </a:r>
          </a:p>
          <a:p>
            <a:pPr defTabSz="914400">
              <a:spcAft>
                <a:spcPts val="600"/>
              </a:spcAft>
            </a:pPr>
            <a:r>
              <a:rPr lang="en-US" sz="1200" b="1" dirty="0">
                <a:solidFill>
                  <a:srgbClr val="50637C"/>
                </a:solidFill>
              </a:rPr>
              <a:t>May 2022 – August 2023</a:t>
            </a:r>
          </a:p>
        </p:txBody>
      </p:sp>
      <p:sp>
        <p:nvSpPr>
          <p:cNvPr id="13" name="Text Placeholder 1">
            <a:extLst>
              <a:ext uri="{FF2B5EF4-FFF2-40B4-BE49-F238E27FC236}">
                <a16:creationId xmlns:a16="http://schemas.microsoft.com/office/drawing/2014/main" id="{B6BD0CB3-94C8-2860-4374-1631870D83A6}"/>
              </a:ext>
            </a:extLst>
          </p:cNvPr>
          <p:cNvSpPr txBox="1">
            <a:spLocks/>
          </p:cNvSpPr>
          <p:nvPr/>
        </p:nvSpPr>
        <p:spPr>
          <a:xfrm>
            <a:off x="857249" y="4211336"/>
            <a:ext cx="4084936" cy="93216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baseline="0">
                <a:solidFill>
                  <a:srgbClr val="444E4C"/>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i="0" kern="1200" baseline="0">
                <a:solidFill>
                  <a:srgbClr val="444E4C"/>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i="0" kern="1200" baseline="0">
                <a:solidFill>
                  <a:srgbClr val="444E4C"/>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i="0" kern="1200" baseline="0">
                <a:solidFill>
                  <a:srgbClr val="444E4C"/>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i="0" kern="1200" baseline="0">
                <a:solidFill>
                  <a:srgbClr val="444E4C"/>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14350" lvl="1" indent="-285750">
              <a:spcBef>
                <a:spcPts val="0"/>
              </a:spcBef>
              <a:buFont typeface="Arial" panose="020B0604020202020204" pitchFamily="34" charset="0"/>
              <a:buChar char="•"/>
              <a:defRPr/>
            </a:pPr>
            <a:r>
              <a:rPr lang="en-US" sz="1200" dirty="0">
                <a:latin typeface="+mj-lt"/>
                <a:cs typeface="+mn-cs"/>
              </a:rPr>
              <a:t>Oct – May = 15 – 43%; Avg. = 25% of Capacity</a:t>
            </a:r>
          </a:p>
          <a:p>
            <a:pPr marL="514350" lvl="1" indent="-285750">
              <a:spcBef>
                <a:spcPts val="0"/>
              </a:spcBef>
              <a:buFont typeface="Arial" panose="020B0604020202020204" pitchFamily="34" charset="0"/>
              <a:buChar char="•"/>
              <a:defRPr/>
            </a:pPr>
            <a:r>
              <a:rPr kumimoji="0" lang="en-US" sz="1200" i="0" u="none" strike="noStrike" cap="none" spc="0" normalizeH="0" baseline="0" noProof="0" dirty="0">
                <a:ln>
                  <a:noFill/>
                </a:ln>
                <a:effectLst/>
                <a:uLnTx/>
                <a:uFillTx/>
                <a:latin typeface="+mj-lt"/>
                <a:cs typeface="+mn-cs"/>
              </a:rPr>
              <a:t>June – August = 45-62%; Avg. = 51% of Capacity</a:t>
            </a:r>
          </a:p>
        </p:txBody>
      </p:sp>
      <p:pic>
        <p:nvPicPr>
          <p:cNvPr id="4" name="Picture 3" descr="A graph with a line and a line&#10;&#10;Description automatically generated">
            <a:extLst>
              <a:ext uri="{FF2B5EF4-FFF2-40B4-BE49-F238E27FC236}">
                <a16:creationId xmlns:a16="http://schemas.microsoft.com/office/drawing/2014/main" id="{B4E8AE1F-91E4-1B00-2E8F-8A48B9A85399}"/>
              </a:ext>
            </a:extLst>
          </p:cNvPr>
          <p:cNvPicPr>
            <a:picLocks noChangeAspect="1"/>
          </p:cNvPicPr>
          <p:nvPr/>
        </p:nvPicPr>
        <p:blipFill>
          <a:blip r:embed="rId3"/>
          <a:stretch>
            <a:fillRect/>
          </a:stretch>
        </p:blipFill>
        <p:spPr>
          <a:xfrm>
            <a:off x="2286254" y="1096147"/>
            <a:ext cx="5311861" cy="3248576"/>
          </a:xfrm>
          <a:prstGeom prst="rect">
            <a:avLst/>
          </a:prstGeom>
        </p:spPr>
      </p:pic>
    </p:spTree>
    <p:extLst>
      <p:ext uri="{BB962C8B-B14F-4D97-AF65-F5344CB8AC3E}">
        <p14:creationId xmlns:p14="http://schemas.microsoft.com/office/powerpoint/2010/main" val="66693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3689-30B0-24F7-5100-B28C1D39E5CF}"/>
              </a:ext>
            </a:extLst>
          </p:cNvPr>
          <p:cNvSpPr>
            <a:spLocks noGrp="1"/>
          </p:cNvSpPr>
          <p:nvPr>
            <p:ph type="title"/>
          </p:nvPr>
        </p:nvSpPr>
        <p:spPr>
          <a:xfrm>
            <a:off x="1257300" y="106101"/>
            <a:ext cx="7886700" cy="994172"/>
          </a:xfrm>
        </p:spPr>
        <p:txBody>
          <a:bodyPr>
            <a:normAutofit/>
          </a:bodyPr>
          <a:lstStyle/>
          <a:p>
            <a:r>
              <a:rPr lang="en-US" sz="3200" dirty="0"/>
              <a:t>Downtown Water System</a:t>
            </a:r>
          </a:p>
        </p:txBody>
      </p:sp>
      <p:sp>
        <p:nvSpPr>
          <p:cNvPr id="5" name="TextBox 4">
            <a:extLst>
              <a:ext uri="{FF2B5EF4-FFF2-40B4-BE49-F238E27FC236}">
                <a16:creationId xmlns:a16="http://schemas.microsoft.com/office/drawing/2014/main" id="{D18B8872-35FD-68B7-FD7A-E605FB91488C}"/>
              </a:ext>
            </a:extLst>
          </p:cNvPr>
          <p:cNvSpPr txBox="1"/>
          <p:nvPr/>
        </p:nvSpPr>
        <p:spPr>
          <a:xfrm>
            <a:off x="1622916" y="681724"/>
            <a:ext cx="2402431" cy="276999"/>
          </a:xfrm>
          <a:prstGeom prst="rect">
            <a:avLst/>
          </a:prstGeom>
          <a:noFill/>
        </p:spPr>
        <p:txBody>
          <a:bodyPr wrap="square">
            <a:spAutoFit/>
          </a:bodyPr>
          <a:lstStyle/>
          <a:p>
            <a:pPr algn="ctr"/>
            <a:r>
              <a:rPr lang="en-US" sz="1200" b="1" dirty="0">
                <a:solidFill>
                  <a:srgbClr val="50637C"/>
                </a:solidFill>
                <a:latin typeface="+mj-lt"/>
                <a:cs typeface="+mn-cs"/>
              </a:rPr>
              <a:t>Connections: 2,452</a:t>
            </a:r>
          </a:p>
        </p:txBody>
      </p:sp>
      <p:pic>
        <p:nvPicPr>
          <p:cNvPr id="9" name="Picture 8" descr="Diagram of a water plant process flow&#10;&#10;Description automatically generated">
            <a:extLst>
              <a:ext uri="{FF2B5EF4-FFF2-40B4-BE49-F238E27FC236}">
                <a16:creationId xmlns:a16="http://schemas.microsoft.com/office/drawing/2014/main" id="{4E9270C7-921A-E9B8-A20C-4158ED16C291}"/>
              </a:ext>
            </a:extLst>
          </p:cNvPr>
          <p:cNvPicPr>
            <a:picLocks noChangeAspect="1"/>
          </p:cNvPicPr>
          <p:nvPr/>
        </p:nvPicPr>
        <p:blipFill rotWithShape="1">
          <a:blip r:embed="rId2"/>
          <a:srcRect l="11959" t="19502" r="11813" b="32279"/>
          <a:stretch/>
        </p:blipFill>
        <p:spPr>
          <a:xfrm>
            <a:off x="1136386" y="1791285"/>
            <a:ext cx="8007614" cy="2849283"/>
          </a:xfrm>
          <a:prstGeom prst="rect">
            <a:avLst/>
          </a:prstGeom>
        </p:spPr>
      </p:pic>
    </p:spTree>
    <p:extLst>
      <p:ext uri="{BB962C8B-B14F-4D97-AF65-F5344CB8AC3E}">
        <p14:creationId xmlns:p14="http://schemas.microsoft.com/office/powerpoint/2010/main" val="104819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8351-84C2-5C39-062E-9565393610CD}"/>
              </a:ext>
            </a:extLst>
          </p:cNvPr>
          <p:cNvSpPr>
            <a:spLocks noGrp="1"/>
          </p:cNvSpPr>
          <p:nvPr>
            <p:ph type="title"/>
          </p:nvPr>
        </p:nvSpPr>
        <p:spPr>
          <a:xfrm>
            <a:off x="276225" y="273844"/>
            <a:ext cx="7886700" cy="994172"/>
          </a:xfrm>
        </p:spPr>
        <p:txBody>
          <a:bodyPr>
            <a:normAutofit/>
          </a:bodyPr>
          <a:lstStyle/>
          <a:p>
            <a:pPr algn="ctr"/>
            <a:r>
              <a:rPr lang="en-US" sz="3200" dirty="0"/>
              <a:t>Downtown Water System</a:t>
            </a:r>
          </a:p>
        </p:txBody>
      </p:sp>
      <p:graphicFrame>
        <p:nvGraphicFramePr>
          <p:cNvPr id="9" name="Content Placeholder 8">
            <a:extLst>
              <a:ext uri="{FF2B5EF4-FFF2-40B4-BE49-F238E27FC236}">
                <a16:creationId xmlns:a16="http://schemas.microsoft.com/office/drawing/2014/main" id="{598DFB68-91DA-8B2A-137C-E0CF73B5FA93}"/>
              </a:ext>
            </a:extLst>
          </p:cNvPr>
          <p:cNvGraphicFramePr>
            <a:graphicFrameLocks noGrp="1"/>
          </p:cNvGraphicFramePr>
          <p:nvPr>
            <p:ph sz="half" idx="2"/>
            <p:extLst>
              <p:ext uri="{D42A27DB-BD31-4B8C-83A1-F6EECF244321}">
                <p14:modId xmlns:p14="http://schemas.microsoft.com/office/powerpoint/2010/main" val="1540545837"/>
              </p:ext>
            </p:extLst>
          </p:nvPr>
        </p:nvGraphicFramePr>
        <p:xfrm>
          <a:off x="1900237" y="1268017"/>
          <a:ext cx="5226037" cy="35080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E4EC7AF-AA89-31E6-94F6-C26AD6C4D542}"/>
              </a:ext>
            </a:extLst>
          </p:cNvPr>
          <p:cNvSpPr txBox="1"/>
          <p:nvPr/>
        </p:nvSpPr>
        <p:spPr>
          <a:xfrm>
            <a:off x="4703885" y="4327892"/>
            <a:ext cx="4607168" cy="815608"/>
          </a:xfrm>
          <a:prstGeom prst="rect">
            <a:avLst/>
          </a:prstGeom>
          <a:noFill/>
        </p:spPr>
        <p:txBody>
          <a:bodyPr wrap="square">
            <a:spAutoFit/>
          </a:bodyPr>
          <a:lstStyle/>
          <a:p>
            <a:pPr marL="114300" lvl="1" algn="ctr" defTabSz="685800">
              <a:lnSpc>
                <a:spcPct val="100000"/>
              </a:lnSpc>
              <a:spcBef>
                <a:spcPts val="0"/>
              </a:spcBef>
              <a:defRPr/>
            </a:pPr>
            <a:r>
              <a:rPr lang="en-US" sz="1400" b="1" dirty="0">
                <a:solidFill>
                  <a:srgbClr val="444E4C"/>
                </a:solidFill>
                <a:latin typeface="Calibri" panose="020F0502020204030204" pitchFamily="34" charset="0"/>
                <a:cs typeface="+mn-cs"/>
              </a:rPr>
              <a:t>3 Wells – 3,664,800 GPD (Total Capacity per day)</a:t>
            </a:r>
          </a:p>
          <a:p>
            <a:pPr lvl="2" indent="-228600" defTabSz="685800">
              <a:lnSpc>
                <a:spcPct val="100000"/>
              </a:lnSpc>
              <a:spcBef>
                <a:spcPts val="0"/>
              </a:spcBef>
              <a:buFont typeface="Arial" panose="020B0604020202020204" pitchFamily="34" charset="0"/>
              <a:buChar char="•"/>
              <a:defRPr/>
            </a:pPr>
            <a:r>
              <a:rPr lang="en-US" sz="1100" dirty="0">
                <a:solidFill>
                  <a:srgbClr val="444E4C"/>
                </a:solidFill>
                <a:latin typeface="Calibri" panose="020F0502020204030204" pitchFamily="34" charset="0"/>
                <a:cs typeface="+mn-cs"/>
              </a:rPr>
              <a:t>Well 1 – 95 GPM – 136,800 GPD</a:t>
            </a:r>
          </a:p>
          <a:p>
            <a:pPr lvl="2" indent="-228600" defTabSz="685800">
              <a:lnSpc>
                <a:spcPct val="100000"/>
              </a:lnSpc>
              <a:spcBef>
                <a:spcPts val="0"/>
              </a:spcBef>
              <a:buFont typeface="Arial" panose="020B0604020202020204" pitchFamily="34" charset="0"/>
              <a:buChar char="•"/>
              <a:defRPr/>
            </a:pPr>
            <a:r>
              <a:rPr lang="en-US" sz="1100" dirty="0">
                <a:solidFill>
                  <a:srgbClr val="444E4C"/>
                </a:solidFill>
                <a:latin typeface="Calibri" panose="020F0502020204030204" pitchFamily="34" charset="0"/>
                <a:cs typeface="+mn-cs"/>
              </a:rPr>
              <a:t>Well 2 – 250 GPM – 360,000 GPD</a:t>
            </a:r>
          </a:p>
          <a:p>
            <a:pPr lvl="2" indent="-228600" defTabSz="685800">
              <a:lnSpc>
                <a:spcPct val="100000"/>
              </a:lnSpc>
              <a:spcBef>
                <a:spcPts val="0"/>
              </a:spcBef>
              <a:buFont typeface="Arial" panose="020B0604020202020204" pitchFamily="34" charset="0"/>
              <a:buChar char="•"/>
              <a:defRPr/>
            </a:pPr>
            <a:r>
              <a:rPr lang="en-US" sz="1100" dirty="0">
                <a:solidFill>
                  <a:srgbClr val="444E4C"/>
                </a:solidFill>
                <a:latin typeface="Calibri" panose="020F0502020204030204" pitchFamily="34" charset="0"/>
                <a:cs typeface="+mn-cs"/>
              </a:rPr>
              <a:t>Well 3 – 2,200 GPM – 3,168,000 GPD</a:t>
            </a:r>
          </a:p>
        </p:txBody>
      </p:sp>
    </p:spTree>
    <p:extLst>
      <p:ext uri="{BB962C8B-B14F-4D97-AF65-F5344CB8AC3E}">
        <p14:creationId xmlns:p14="http://schemas.microsoft.com/office/powerpoint/2010/main" val="1742823694"/>
      </p:ext>
    </p:extLst>
  </p:cSld>
  <p:clrMapOvr>
    <a:masterClrMapping/>
  </p:clrMapOvr>
</p:sld>
</file>

<file path=ppt/theme/theme1.xml><?xml version="1.0" encoding="utf-8"?>
<a:theme xmlns:a="http://schemas.openxmlformats.org/drawingml/2006/main" name="Fulshear bottom right">
  <a:themeElements>
    <a:clrScheme name="Fulshear">
      <a:dk1>
        <a:srgbClr val="000000"/>
      </a:dk1>
      <a:lt1>
        <a:srgbClr val="FFFFFF"/>
      </a:lt1>
      <a:dk2>
        <a:srgbClr val="44546A"/>
      </a:dk2>
      <a:lt2>
        <a:srgbClr val="E7E6E6"/>
      </a:lt2>
      <a:accent1>
        <a:srgbClr val="444E4C"/>
      </a:accent1>
      <a:accent2>
        <a:srgbClr val="5C798C"/>
      </a:accent2>
      <a:accent3>
        <a:srgbClr val="8599AB"/>
      </a:accent3>
      <a:accent4>
        <a:srgbClr val="9F3238"/>
      </a:accent4>
      <a:accent5>
        <a:srgbClr val="578366"/>
      </a:accent5>
      <a:accent6>
        <a:srgbClr val="D7D3C2"/>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4027</TotalTime>
  <Words>1499</Words>
  <Application>Microsoft Macintosh PowerPoint</Application>
  <PresentationFormat>On-screen Show (16:9)</PresentationFormat>
  <Paragraphs>223</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Times New Roman</vt:lpstr>
      <vt:lpstr>Fulshear bottom right</vt:lpstr>
      <vt:lpstr>Water System Overview</vt:lpstr>
      <vt:lpstr>Topics Being Discussed:</vt:lpstr>
      <vt:lpstr>Introducing the Speakers</vt:lpstr>
      <vt:lpstr>Water System Vocabulary:</vt:lpstr>
      <vt:lpstr>Water System Service Areas</vt:lpstr>
      <vt:lpstr>Downtown Water System Capacity</vt:lpstr>
      <vt:lpstr>PowerPoint Presentation</vt:lpstr>
      <vt:lpstr>Downtown Water System</vt:lpstr>
      <vt:lpstr>Downtown Water System</vt:lpstr>
      <vt:lpstr>CCR Water System</vt:lpstr>
      <vt:lpstr>Cross Creek Ranch Water System</vt:lpstr>
      <vt:lpstr>Current Conditions</vt:lpstr>
      <vt:lpstr>PowerPoint Presentation</vt:lpstr>
      <vt:lpstr>Investigation - TCEQ</vt:lpstr>
      <vt:lpstr>What we found:</vt:lpstr>
      <vt:lpstr>Downtown Water System Timeline of Events – 8/20, 08/21, 08/22</vt:lpstr>
      <vt:lpstr>Boil Water Notice</vt:lpstr>
      <vt:lpstr>How We’re Addressing the Findings:</vt:lpstr>
      <vt:lpstr>Planned Water System Improvements</vt:lpstr>
      <vt:lpstr>Map of Planned Water System Improvements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Greenwald</dc:creator>
  <cp:lastModifiedBy>Mariah Gallegos</cp:lastModifiedBy>
  <cp:revision>36</cp:revision>
  <dcterms:created xsi:type="dcterms:W3CDTF">2022-09-08T17:59:20Z</dcterms:created>
  <dcterms:modified xsi:type="dcterms:W3CDTF">2023-09-05T22:16:08Z</dcterms:modified>
</cp:coreProperties>
</file>